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649" r:id="rId3"/>
    <p:sldId id="660" r:id="rId4"/>
    <p:sldId id="673" r:id="rId5"/>
    <p:sldId id="661" r:id="rId6"/>
    <p:sldId id="662" r:id="rId7"/>
    <p:sldId id="658" r:id="rId8"/>
    <p:sldId id="664" r:id="rId9"/>
    <p:sldId id="665" r:id="rId10"/>
    <p:sldId id="666" r:id="rId11"/>
    <p:sldId id="667" r:id="rId12"/>
    <p:sldId id="674" r:id="rId13"/>
    <p:sldId id="263" r:id="rId14"/>
    <p:sldId id="668" r:id="rId15"/>
    <p:sldId id="675" r:id="rId16"/>
    <p:sldId id="271" r:id="rId17"/>
    <p:sldId id="287" r:id="rId18"/>
    <p:sldId id="672" r:id="rId19"/>
    <p:sldId id="344" r:id="rId20"/>
    <p:sldId id="288" r:id="rId21"/>
    <p:sldId id="351" r:id="rId22"/>
    <p:sldId id="360" r:id="rId23"/>
    <p:sldId id="641" r:id="rId24"/>
    <p:sldId id="297"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558" autoAdjust="0"/>
  </p:normalViewPr>
  <p:slideViewPr>
    <p:cSldViewPr snapToGrid="0">
      <p:cViewPr varScale="1">
        <p:scale>
          <a:sx n="104" d="100"/>
          <a:sy n="104" d="100"/>
        </p:scale>
        <p:origin x="2909"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10:11:59.691"/>
    </inkml:context>
    <inkml:brush xml:id="br0">
      <inkml:brushProperty name="width" value="0.35" units="cm"/>
      <inkml:brushProperty name="height" value="0.35" units="cm"/>
    </inkml:brush>
  </inkml:definitions>
  <inkml:trace contextRef="#ctx0" brushRef="#br0">1018 896 24575,'1401'0'0,"-1397"1"0,0-1 0,0 0 0,0 0 0,0 0 0,-1 0 0,1 0 0,0-1 0,0 0 0,0 0 0,-1 0 0,1 0 0,0-1 0,-1 1 0,1-1 0,-1 0 0,0 0 0,1 0 0,-1 0 0,0-1 0,0 1 0,-1-1 0,1 0 0,0 0 0,-1 0 0,0 0 0,0 0 0,3-6 0,0 2 0,1 0 0,0 0 0,0 1 0,0 0 0,1 0 0,-1 1 0,1 0 0,1 0 0,-1 0 0,17-7 0,9-1 0,47-14 0,-43 15 0,11-2 0,0 3 0,95-11 0,5-3 0,55-2 0,-188 24 0,0-1 0,-1 0 0,22-9 0,-22 7 0,2 1 0,28-7 0,89-7 0,75-14 0,-198 31 0,0-1 0,0-1 0,-1 0 0,1 0 0,-1 0 0,0-1 0,-1-1 0,1 0 0,-1 0 0,0 0 0,12-14 0,3-6 0,-2 0 0,22-36 0,7-10 0,46-40 0,-83 98 0,2 1 0,-1 0 0,2 1 0,0 1 0,27-16 0,-12 17 0,-28 10 0,1-1 0,-1 0 0,0 0 0,1 0 0,-1 0 0,0 0 0,0-1 0,0 1 0,0-1 0,0 0 0,0 0 0,3-3 0,-5 4 0,-1 1 0,0 0 0,1-1 0,-1 1 0,0 0 0,0-1 0,1 1 0,-1 0 0,0-1 0,0 1 0,0-1 0,0 1 0,0 0 0,1-1 0,-1 1 0,0-1 0,0 1 0,0 0 0,0-1 0,0 1 0,0-1 0,0 1 0,0-1 0,-1 1 0,1 0 0,0-1 0,0 1 0,0-1 0,0 1 0,0 0 0,-1-1 0,1 1 0,0 0 0,0-1 0,-1 1 0,1 0 0,0-1 0,0 1 0,-1-1 0,-22-8 0,-28 2 0,51 7 0,-130-5 0,0 5 0,1 6 0,-205 35 0,279-34 0,45-7 0,-1 1 0,1 0 0,0 0 0,0 1 0,0 0 0,0 1 0,1 0 0,-1 1 0,1-1 0,-1 2 0,1 0 0,1 0 0,-1 0 0,-12 11 0,16-10 0,0-1 0,-1 0 0,1 0 0,-1-1 0,0 1 0,0-1 0,-1-1 0,1 1 0,-1-1 0,0 0 0,0-1 0,0 1 0,0-1 0,0-1 0,-13 2 0,-279 59 0,245-49 0,24-3 0,0 1 0,1 2 0,0 1 0,1 1 0,-37 27 0,46-28 0,1 1 0,0 1 0,-16 18 0,23-22 0,0 0 0,-1 0 0,-1-1 0,1-1 0,-2 0 0,1-1 0,-31 14 0,3-6 0,18-6 0,0-2 0,0-1 0,-1 0 0,0-2 0,-1-1 0,1-1 0,-29 1 0,-5-1 0,0 2 0,1 3 0,-86 24 0,73-20 0,0-3 0,-123 1 0,47-4 0,-367 8 0,482-15 0,0 2 0,0 1 0,1 1 0,-1 2 0,1 1 0,-41 15 0,-43 17 0,-26 12 0,133-47 0,0 0 0,0 1 0,1 0 0,-1 0 0,1 0 0,0 1 0,1 0 0,-1 0 0,-5 9 0,7-9 0,-1 1 0,-1-1 0,1 0 0,-1 0 0,0 0 0,0-1 0,-1 0 0,0-1 0,1 1 0,-9 3 0,-12 4 0,1-1 0,-1-1 0,-1-2 0,1 0 0,-1-2 0,-1-1 0,-38 2 0,374-9 0,64 1 0,-263 6 0,152 25 0,-187-20 0,1-3 0,104-5 0,-137 4 0,-40-6 0,-1 0 0,1 0 0,-1 0 0,1 1 0,-1-1 0,1 0 0,-1 0 0,1 1 0,-1-1 0,1 0 0,-1 0 0,1 1 0,-1-1 0,0 1 0,1-1 0,-1 0 0,0 1 0,1-1 0,-1 1 0,0-1 0,0 1 0,1-1 0,-1 1 0,0-1 0,1 1 0,-2 1 0,1-1 0,-1 0 0,1 0 0,-1 0 0,1 0 0,-1-1 0,0 1 0,1 0 0,-1 0 0,0 0 0,0 0 0,1-1 0,-1 1 0,0 0 0,0-1 0,0 1 0,0-1 0,-2 2 0,-9 4 0,-1 0 0,0 0 0,0-1 0,0-1 0,0 0 0,-1-1 0,-18 2 0,-107 4 0,79-7 0,-432 26 0,482-27 0,0 0 0,0 0 0,0 0 0,1 1 0,-1 1 0,-11 4 0,18-6 0,0 1 0,1-1 0,-1 1 0,0 0 0,1 0 0,0 0 0,-1 0 0,1 0 0,0 0 0,0 1 0,0-1 0,0 1 0,1-1 0,-1 1 0,1 0 0,-1-1 0,1 1 0,0 0 0,0 0 0,0 0 0,1 0 0,-1 0 0,0 5 0,-2 20 0,-1-1 0,-1 0 0,-2 0 0,-1-1 0,-1 0 0,-1 0 0,-1-1 0,-16 26 0,24-46 0,0-1 0,-1 1 0,1-1 0,-1 0 0,0 0 0,0 0 0,0-1 0,-1 1 0,1-1 0,-1 0 0,0 0 0,0-1 0,0 1 0,0-1 0,-10 3 0,0-3 0,0 0 0,0 0 0,-1-1 0,-19-2 0,-24 1 0,57 1 0,0-1 0,0 0 0,-1 0 0,1 1 0,0-1 0,0 1 0,0 0 0,0-1 0,0 1 0,-1 0 0,1 0 0,1 0 0,-1 1 0,0-1 0,0 0 0,0 1 0,-1 1 0,2-2 0,1 0 0,0 0 0,0 0 0,-1 0 0,1 0 0,0 0 0,0 0 0,0 0 0,0 0 0,0 0 0,0 0 0,0-1 0,0 1 0,0 0 0,1 0 0,-1 0 0,0 0 0,0 0 0,1 0 0,-1 0 0,1 0 0,-1-1 0,1 1 0,-1 0 0,1 0 0,-1-1 0,1 1 0,0 0 0,0-1 0,-1 1 0,1-1 0,0 1 0,0 0 0,-1-1 0,1 0 0,0 1 0,0-1 0,0 0 0,0 1 0,1-1 0,11 6 0,0 0 0,0-2 0,1 1 0,-1-2 0,1 0 0,0 0 0,15 0 0,103-1 0,-84-3 0,173 3 0,239-7 0,-457 5 0,1 0 0,0 0 0,-1-1 0,1 1 0,0-1 0,-1 0 0,1 0 0,-1 0 0,0 0 0,1-1 0,-1 1 0,0-1 0,0 0 0,1 0 0,-2 0 0,1-1 0,0 1 0,0-1 0,-1 1 0,3-5 0,-1 0 0,0 0 0,-1-1 0,0 1 0,0-1 0,-1 0 0,0 0 0,1-15 0,-2 19 0,0 0 0,0 0 0,1 0 0,-1 0 0,1 0 0,0 0 0,0 1 0,0-1 0,1 1 0,-1-1 0,1 1 0,-1 0 0,1 0 0,0 0 0,1 0 0,-1 0 0,0 1 0,1-1 0,0 1 0,-1 0 0,1 0 0,0 1 0,0-1 0,0 1 0,0 0 0,0 0 0,8-1 0,11-1 0,0 1 0,1 1 0,45 4 0,-26-1 0,14-3 0,-1-2 0,1-3 0,-1-2 0,0-3 0,-1-2 0,90-35 0,-129 42 0,-1-2 0,-1 0 0,24-17 0,-24 15 0,0 1 0,0 1 0,29-13 0,-17 13 0,1 1 0,0 1 0,0 2 0,1 0 0,-1 2 0,52 2 0,-30-1 0,65-11 0,39-2 0,-12 15 0,-8 0 0,154-18 0,-192 8 0,-45 5 0,51-11 0,9-2 0,-69 13 0,-1-3 0,52-15 0,-59 10 0,0-2 0,58-35 0,-64 35 0,-23 12 0,0 1 0,1-2 0,-1 1 0,-1 0 0,1-1 0,0 1 0,0-1 0,-1 0 0,0-1 0,1 1 0,-1 0 0,-1-1 0,1 0 0,0 0 0,-1 1 0,0-2 0,3-6 0,0-2 0,-1-1 0,-1 0 0,3-18 0,9-37 0,-14 65 0,1 0 0,0 0 0,0 0 0,0 0 0,0 0 0,1 0 0,0 1 0,-1-1 0,1 1 0,0-1 0,1 1 0,6-5 0,-22 16 0,-3 4 0,-1-2 0,0 0 0,-1-1 0,0 0 0,-35 12 0,15-14 0,-1-2 0,-45 1 0,40-4 0,-61 11 0,18 0 0,-158 4 0,180-14 0,-106 9 0,-67 2 0,-644-15 0,858 2 0,-1 1 0,-28 7 0,-26 3 0,28-6 0,0 2 0,1 3 0,0 1 0,1 3 0,-78 35 0,93-36 0,-1-2 0,0-1 0,0-2 0,-63 9 0,93-18-76,0 1 1,-1-1-1,1 1 0,0 0 0,0 0 0,0 0 0,0 1 0,0 0 1,0-1-1,1 2 0,-1-1 0,0 0 0,1 0 0,-1 1 1,1 0-1,0 0 0,-5 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872D8A-0884-4C44-9D81-A04487B59056}" type="datetimeFigureOut">
              <a:rPr lang="en-GB" smtClean="0"/>
              <a:t>03/12/2024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BFC46-C06B-4204-9883-5B1746D823C4}" type="slidenum">
              <a:rPr lang="en-GB" smtClean="0"/>
              <a:t>‹#›</a:t>
            </a:fld>
            <a:endParaRPr lang="en-GB"/>
          </a:p>
        </p:txBody>
      </p:sp>
    </p:spTree>
    <p:extLst>
      <p:ext uri="{BB962C8B-B14F-4D97-AF65-F5344CB8AC3E}">
        <p14:creationId xmlns:p14="http://schemas.microsoft.com/office/powerpoint/2010/main" val="338508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Prosjektet til havforskningsinstituttet og Green-</a:t>
            </a:r>
            <a:r>
              <a:rPr lang="nb-NO" dirty="0" err="1"/>
              <a:t>bay</a:t>
            </a:r>
            <a:r>
              <a:rPr lang="nb-NO" dirty="0"/>
              <a:t> heter «Tiltak mot spøkelsesfiske i Sør-Norge» og er finansiert av Handelens Miljøfond. Dette er det fondet som avgiften for plastposer går til.</a:t>
            </a:r>
          </a:p>
        </p:txBody>
      </p:sp>
      <p:sp>
        <p:nvSpPr>
          <p:cNvPr id="4" name="Slide Number Placeholder 3"/>
          <p:cNvSpPr>
            <a:spLocks noGrp="1"/>
          </p:cNvSpPr>
          <p:nvPr>
            <p:ph type="sldNum" sz="quarter" idx="5"/>
          </p:nvPr>
        </p:nvSpPr>
        <p:spPr/>
        <p:txBody>
          <a:bodyPr/>
          <a:lstStyle/>
          <a:p>
            <a:fld id="{656BFC46-C06B-4204-9883-5B1746D823C4}" type="slidenum">
              <a:rPr lang="en-GB" smtClean="0"/>
              <a:t>1</a:t>
            </a:fld>
            <a:endParaRPr lang="en-GB"/>
          </a:p>
        </p:txBody>
      </p:sp>
    </p:spTree>
    <p:extLst>
      <p:ext uri="{BB962C8B-B14F-4D97-AF65-F5344CB8AC3E}">
        <p14:creationId xmlns:p14="http://schemas.microsoft.com/office/powerpoint/2010/main" val="4232921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Skotteteinen er den teinen som utgjør mest fare for dyreliv, vi kommer inn på hvorfor videre. Den er vanlig å bruke til krabbe- og hummerfiske.</a:t>
            </a:r>
          </a:p>
        </p:txBody>
      </p:sp>
      <p:sp>
        <p:nvSpPr>
          <p:cNvPr id="4" name="Slide Number Placeholder 3"/>
          <p:cNvSpPr>
            <a:spLocks noGrp="1"/>
          </p:cNvSpPr>
          <p:nvPr>
            <p:ph type="sldNum" sz="quarter" idx="5"/>
          </p:nvPr>
        </p:nvSpPr>
        <p:spPr/>
        <p:txBody>
          <a:bodyPr/>
          <a:lstStyle/>
          <a:p>
            <a:fld id="{656BFC46-C06B-4204-9883-5B1746D823C4}" type="slidenum">
              <a:rPr lang="en-GB" smtClean="0"/>
              <a:t>10</a:t>
            </a:fld>
            <a:endParaRPr lang="en-GB"/>
          </a:p>
        </p:txBody>
      </p:sp>
    </p:spTree>
    <p:extLst>
      <p:ext uri="{BB962C8B-B14F-4D97-AF65-F5344CB8AC3E}">
        <p14:creationId xmlns:p14="http://schemas.microsoft.com/office/powerpoint/2010/main" val="360834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Taskekrabbe er den arten vi finner mest av i tapte fiskeredskaper.</a:t>
            </a:r>
          </a:p>
        </p:txBody>
      </p:sp>
      <p:sp>
        <p:nvSpPr>
          <p:cNvPr id="4" name="Slide Number Placeholder 3"/>
          <p:cNvSpPr>
            <a:spLocks noGrp="1"/>
          </p:cNvSpPr>
          <p:nvPr>
            <p:ph type="sldNum" sz="quarter" idx="5"/>
          </p:nvPr>
        </p:nvSpPr>
        <p:spPr/>
        <p:txBody>
          <a:bodyPr/>
          <a:lstStyle/>
          <a:p>
            <a:fld id="{656BFC46-C06B-4204-9883-5B1746D823C4}" type="slidenum">
              <a:rPr lang="en-GB" smtClean="0"/>
              <a:t>11</a:t>
            </a:fld>
            <a:endParaRPr lang="en-GB"/>
          </a:p>
        </p:txBody>
      </p:sp>
    </p:spTree>
    <p:extLst>
      <p:ext uri="{BB962C8B-B14F-4D97-AF65-F5344CB8AC3E}">
        <p14:creationId xmlns:p14="http://schemas.microsoft.com/office/powerpoint/2010/main" val="996912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Øverst fra venstre: </a:t>
            </a:r>
            <a:r>
              <a:rPr lang="nb-NO" dirty="0" err="1"/>
              <a:t>Skotteteine</a:t>
            </a:r>
            <a:r>
              <a:rPr lang="nb-NO" dirty="0"/>
              <a:t>, </a:t>
            </a:r>
            <a:r>
              <a:rPr lang="nb-NO" dirty="0" err="1"/>
              <a:t>krepseteine</a:t>
            </a:r>
            <a:r>
              <a:rPr lang="nb-NO" dirty="0"/>
              <a:t>, rund </a:t>
            </a:r>
            <a:r>
              <a:rPr lang="nb-NO" dirty="0" err="1"/>
              <a:t>klappteine</a:t>
            </a:r>
            <a:r>
              <a:rPr lang="nb-NO" dirty="0"/>
              <a:t>, </a:t>
            </a:r>
            <a:r>
              <a:rPr lang="nb-NO" dirty="0" err="1"/>
              <a:t>Måløyteine</a:t>
            </a:r>
            <a:r>
              <a:rPr lang="nb-NO" dirty="0"/>
              <a:t>, </a:t>
            </a:r>
            <a:r>
              <a:rPr lang="nb-NO" dirty="0" err="1"/>
              <a:t>fisketeine</a:t>
            </a:r>
            <a:r>
              <a:rPr lang="nb-NO" dirty="0"/>
              <a:t>, </a:t>
            </a:r>
            <a:r>
              <a:rPr lang="nb-NO" dirty="0" err="1"/>
              <a:t>leppefiskteine</a:t>
            </a:r>
            <a:r>
              <a:rPr lang="nb-NO" dirty="0"/>
              <a:t>, </a:t>
            </a:r>
            <a:r>
              <a:rPr lang="nb-NO" dirty="0" err="1"/>
              <a:t>treteine</a:t>
            </a:r>
            <a:r>
              <a:rPr lang="nb-NO" dirty="0"/>
              <a:t> og firkantet </a:t>
            </a:r>
            <a:r>
              <a:rPr lang="nb-NO" dirty="0" err="1"/>
              <a:t>klappteine</a:t>
            </a:r>
            <a:r>
              <a:rPr lang="nb-NO" dirty="0"/>
              <a:t>.</a:t>
            </a:r>
          </a:p>
          <a:p>
            <a:pPr algn="l"/>
            <a:r>
              <a:rPr lang="nb-NO" dirty="0"/>
              <a:t>Kilde: Thorbjørnsen et al., 2023:</a:t>
            </a:r>
            <a:r>
              <a:rPr lang="en-US" sz="1800" b="0" i="0" u="none" strike="noStrike" baseline="0" dirty="0">
                <a:solidFill>
                  <a:srgbClr val="000000"/>
                </a:solidFill>
                <a:latin typeface="Charis SIL"/>
              </a:rPr>
              <a:t> Hazard and catch composition of ghost fishing gear revealed by a citizen science clean-up initiative </a:t>
            </a:r>
            <a:endParaRPr lang="nb-NO" dirty="0"/>
          </a:p>
        </p:txBody>
      </p:sp>
      <p:sp>
        <p:nvSpPr>
          <p:cNvPr id="4" name="Slide Number Placeholder 3"/>
          <p:cNvSpPr>
            <a:spLocks noGrp="1"/>
          </p:cNvSpPr>
          <p:nvPr>
            <p:ph type="sldNum" sz="quarter" idx="5"/>
          </p:nvPr>
        </p:nvSpPr>
        <p:spPr/>
        <p:txBody>
          <a:bodyPr/>
          <a:lstStyle/>
          <a:p>
            <a:fld id="{656BFC46-C06B-4204-9883-5B1746D823C4}" type="slidenum">
              <a:rPr lang="en-GB" smtClean="0"/>
              <a:t>12</a:t>
            </a:fld>
            <a:endParaRPr lang="en-GB"/>
          </a:p>
        </p:txBody>
      </p:sp>
    </p:spTree>
    <p:extLst>
      <p:ext uri="{BB962C8B-B14F-4D97-AF65-F5344CB8AC3E}">
        <p14:creationId xmlns:p14="http://schemas.microsoft.com/office/powerpoint/2010/main" val="270045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a:t>
            </a:r>
            <a:r>
              <a:rPr lang="en-GB" dirty="0" err="1"/>
              <a:t>til</a:t>
            </a:r>
            <a:r>
              <a:rPr lang="en-GB" dirty="0"/>
              <a:t> </a:t>
            </a:r>
            <a:r>
              <a:rPr lang="en-GB" dirty="0" err="1"/>
              <a:t>figurene</a:t>
            </a:r>
            <a:r>
              <a:rPr lang="en-GB" dirty="0"/>
              <a:t> er </a:t>
            </a:r>
            <a:r>
              <a:rPr lang="en-GB" dirty="0" err="1"/>
              <a:t>hentet</a:t>
            </a:r>
            <a:r>
              <a:rPr lang="en-GB" dirty="0"/>
              <a:t> </a:t>
            </a:r>
            <a:r>
              <a:rPr lang="en-GB" dirty="0" err="1"/>
              <a:t>fra</a:t>
            </a:r>
            <a:r>
              <a:rPr lang="en-GB" dirty="0"/>
              <a:t> et </a:t>
            </a:r>
            <a:r>
              <a:rPr lang="en-GB" dirty="0" err="1"/>
              <a:t>utvalg</a:t>
            </a:r>
            <a:r>
              <a:rPr lang="en-GB" dirty="0"/>
              <a:t> </a:t>
            </a:r>
            <a:r>
              <a:rPr lang="en-GB" dirty="0" err="1"/>
              <a:t>av</a:t>
            </a:r>
            <a:r>
              <a:rPr lang="en-GB" dirty="0"/>
              <a:t> </a:t>
            </a:r>
            <a:r>
              <a:rPr lang="en-GB" dirty="0" err="1"/>
              <a:t>rapporter</a:t>
            </a:r>
            <a:r>
              <a:rPr lang="en-GB" dirty="0"/>
              <a:t> </a:t>
            </a:r>
            <a:r>
              <a:rPr lang="en-GB" dirty="0" err="1"/>
              <a:t>relvert</a:t>
            </a:r>
            <a:r>
              <a:rPr lang="en-GB" dirty="0"/>
              <a:t> </a:t>
            </a:r>
            <a:r>
              <a:rPr lang="en-GB" dirty="0" err="1"/>
              <a:t>av</a:t>
            </a:r>
            <a:r>
              <a:rPr lang="en-GB" dirty="0"/>
              <a:t> </a:t>
            </a:r>
            <a:r>
              <a:rPr lang="en-GB" dirty="0" err="1"/>
              <a:t>frivillige</a:t>
            </a:r>
            <a:r>
              <a:rPr lang="en-GB" dirty="0"/>
              <a:t> </a:t>
            </a:r>
            <a:r>
              <a:rPr lang="en-GB" dirty="0" err="1"/>
              <a:t>dykkere</a:t>
            </a:r>
            <a:r>
              <a:rPr lang="en-GB" dirty="0"/>
              <a:t> I </a:t>
            </a:r>
            <a:r>
              <a:rPr lang="en-GB" dirty="0" err="1"/>
              <a:t>perioden</a:t>
            </a:r>
            <a:r>
              <a:rPr lang="en-GB" dirty="0"/>
              <a:t> 2015-2020.</a:t>
            </a:r>
          </a:p>
          <a:p>
            <a:r>
              <a:rPr lang="en-GB" dirty="0" err="1"/>
              <a:t>Figuren</a:t>
            </a:r>
            <a:r>
              <a:rPr lang="en-GB" dirty="0"/>
              <a:t> </a:t>
            </a:r>
            <a:r>
              <a:rPr lang="en-GB" dirty="0" err="1"/>
              <a:t>til</a:t>
            </a:r>
            <a:r>
              <a:rPr lang="en-GB" dirty="0"/>
              <a:t> </a:t>
            </a:r>
            <a:r>
              <a:rPr lang="en-GB" dirty="0" err="1"/>
              <a:t>venstre</a:t>
            </a:r>
            <a:r>
              <a:rPr lang="en-GB" dirty="0"/>
              <a:t> </a:t>
            </a:r>
            <a:r>
              <a:rPr lang="en-GB" dirty="0" err="1"/>
              <a:t>viser</a:t>
            </a:r>
            <a:r>
              <a:rPr lang="en-GB" dirty="0"/>
              <a:t> </a:t>
            </a:r>
            <a:r>
              <a:rPr lang="en-GB" dirty="0" err="1"/>
              <a:t>hvor</a:t>
            </a:r>
            <a:r>
              <a:rPr lang="en-GB" dirty="0"/>
              <a:t> </a:t>
            </a:r>
            <a:r>
              <a:rPr lang="en-GB" dirty="0" err="1"/>
              <a:t>mye</a:t>
            </a:r>
            <a:r>
              <a:rPr lang="en-GB" dirty="0"/>
              <a:t> det er </a:t>
            </a:r>
            <a:r>
              <a:rPr lang="en-GB" dirty="0" err="1"/>
              <a:t>av</a:t>
            </a:r>
            <a:r>
              <a:rPr lang="en-GB" dirty="0"/>
              <a:t> de </a:t>
            </a:r>
            <a:r>
              <a:rPr lang="en-GB" dirty="0" err="1"/>
              <a:t>ulike</a:t>
            </a:r>
            <a:r>
              <a:rPr lang="en-GB" dirty="0"/>
              <a:t> </a:t>
            </a:r>
            <a:r>
              <a:rPr lang="en-GB" dirty="0" err="1"/>
              <a:t>redskapene</a:t>
            </a:r>
            <a:r>
              <a:rPr lang="en-GB" dirty="0"/>
              <a:t>. Det er </a:t>
            </a:r>
            <a:r>
              <a:rPr lang="en-GB" dirty="0" err="1"/>
              <a:t>mest</a:t>
            </a:r>
            <a:r>
              <a:rPr lang="en-GB" dirty="0"/>
              <a:t> </a:t>
            </a:r>
            <a:r>
              <a:rPr lang="en-GB" dirty="0" err="1"/>
              <a:t>firkantede</a:t>
            </a:r>
            <a:r>
              <a:rPr lang="en-GB" dirty="0"/>
              <a:t> </a:t>
            </a:r>
            <a:r>
              <a:rPr lang="en-GB" dirty="0" err="1"/>
              <a:t>klappteiner</a:t>
            </a:r>
            <a:r>
              <a:rPr lang="en-GB" dirty="0"/>
              <a:t>, </a:t>
            </a:r>
            <a:r>
              <a:rPr lang="en-GB" dirty="0" err="1"/>
              <a:t>deretter</a:t>
            </a:r>
            <a:r>
              <a:rPr lang="en-GB" dirty="0"/>
              <a:t> </a:t>
            </a:r>
            <a:r>
              <a:rPr lang="en-GB" dirty="0" err="1"/>
              <a:t>følger</a:t>
            </a:r>
            <a:r>
              <a:rPr lang="en-GB" dirty="0"/>
              <a:t> </a:t>
            </a:r>
            <a:r>
              <a:rPr lang="en-GB" dirty="0" err="1"/>
              <a:t>skotteteiner</a:t>
            </a:r>
            <a:r>
              <a:rPr lang="en-GB" dirty="0"/>
              <a:t>.</a:t>
            </a:r>
          </a:p>
          <a:p>
            <a:r>
              <a:rPr lang="en-GB" dirty="0" err="1"/>
              <a:t>Figuren</a:t>
            </a:r>
            <a:r>
              <a:rPr lang="en-GB" dirty="0"/>
              <a:t> </a:t>
            </a:r>
            <a:r>
              <a:rPr lang="en-GB" dirty="0" err="1"/>
              <a:t>til</a:t>
            </a:r>
            <a:r>
              <a:rPr lang="en-GB" dirty="0"/>
              <a:t> </a:t>
            </a:r>
            <a:r>
              <a:rPr lang="en-GB" dirty="0" err="1"/>
              <a:t>høyre</a:t>
            </a:r>
            <a:r>
              <a:rPr lang="en-GB" dirty="0"/>
              <a:t> </a:t>
            </a:r>
            <a:r>
              <a:rPr lang="en-GB" dirty="0" err="1"/>
              <a:t>viser</a:t>
            </a:r>
            <a:r>
              <a:rPr lang="en-GB" dirty="0"/>
              <a:t> </a:t>
            </a:r>
            <a:r>
              <a:rPr lang="en-GB" dirty="0" err="1"/>
              <a:t>hvor</a:t>
            </a:r>
            <a:r>
              <a:rPr lang="en-GB" dirty="0"/>
              <a:t> </a:t>
            </a:r>
            <a:r>
              <a:rPr lang="en-GB" dirty="0" err="1"/>
              <a:t>stor</a:t>
            </a:r>
            <a:r>
              <a:rPr lang="en-GB" dirty="0"/>
              <a:t> </a:t>
            </a:r>
            <a:r>
              <a:rPr lang="en-GB" dirty="0" err="1"/>
              <a:t>andel</a:t>
            </a:r>
            <a:r>
              <a:rPr lang="en-GB" dirty="0"/>
              <a:t> </a:t>
            </a:r>
            <a:r>
              <a:rPr lang="en-GB" dirty="0" err="1"/>
              <a:t>av</a:t>
            </a:r>
            <a:r>
              <a:rPr lang="en-GB" dirty="0"/>
              <a:t> </a:t>
            </a:r>
            <a:r>
              <a:rPr lang="en-GB" dirty="0" err="1"/>
              <a:t>teinene</a:t>
            </a:r>
            <a:r>
              <a:rPr lang="en-GB" dirty="0"/>
              <a:t> </a:t>
            </a:r>
            <a:r>
              <a:rPr lang="en-GB" dirty="0" err="1"/>
              <a:t>som</a:t>
            </a:r>
            <a:r>
              <a:rPr lang="en-GB" dirty="0"/>
              <a:t> </a:t>
            </a:r>
            <a:r>
              <a:rPr lang="en-GB" dirty="0" err="1"/>
              <a:t>hadde</a:t>
            </a:r>
            <a:r>
              <a:rPr lang="en-GB" dirty="0"/>
              <a:t> </a:t>
            </a:r>
            <a:r>
              <a:rPr lang="en-GB" dirty="0" err="1"/>
              <a:t>fangst</a:t>
            </a:r>
            <a:r>
              <a:rPr lang="en-GB" dirty="0"/>
              <a:t> I seg, for de </a:t>
            </a:r>
            <a:r>
              <a:rPr lang="en-GB" dirty="0" err="1"/>
              <a:t>ulike</a:t>
            </a:r>
            <a:r>
              <a:rPr lang="en-GB" dirty="0"/>
              <a:t> </a:t>
            </a:r>
            <a:r>
              <a:rPr lang="en-GB" dirty="0" err="1"/>
              <a:t>redskapstypene</a:t>
            </a:r>
            <a:r>
              <a:rPr lang="en-GB" dirty="0"/>
              <a:t>.</a:t>
            </a:r>
          </a:p>
          <a:p>
            <a:r>
              <a:rPr lang="en-GB" dirty="0" err="1"/>
              <a:t>Skotteteiner</a:t>
            </a:r>
            <a:r>
              <a:rPr lang="en-GB" dirty="0"/>
              <a:t> </a:t>
            </a:r>
            <a:r>
              <a:rPr lang="en-GB" dirty="0" err="1"/>
              <a:t>hadde</a:t>
            </a:r>
            <a:r>
              <a:rPr lang="en-GB" dirty="0"/>
              <a:t> </a:t>
            </a:r>
            <a:r>
              <a:rPr lang="en-GB" dirty="0" err="1"/>
              <a:t>fangst</a:t>
            </a:r>
            <a:r>
              <a:rPr lang="en-GB" dirty="0"/>
              <a:t> I </a:t>
            </a:r>
            <a:r>
              <a:rPr lang="en-GB" dirty="0" err="1"/>
              <a:t>nesten</a:t>
            </a:r>
            <a:r>
              <a:rPr lang="en-GB" dirty="0"/>
              <a:t> </a:t>
            </a:r>
            <a:r>
              <a:rPr lang="en-GB" dirty="0" err="1"/>
              <a:t>halvparten</a:t>
            </a:r>
            <a:r>
              <a:rPr lang="en-GB" dirty="0"/>
              <a:t> </a:t>
            </a:r>
            <a:r>
              <a:rPr lang="en-GB" dirty="0" err="1"/>
              <a:t>av</a:t>
            </a:r>
            <a:r>
              <a:rPr lang="en-GB" dirty="0"/>
              <a:t> </a:t>
            </a:r>
            <a:r>
              <a:rPr lang="en-GB" dirty="0" err="1"/>
              <a:t>teinene</a:t>
            </a:r>
            <a:r>
              <a:rPr lang="en-GB" dirty="0"/>
              <a:t>. </a:t>
            </a:r>
            <a:r>
              <a:rPr lang="en-GB" dirty="0" err="1"/>
              <a:t>Klappteinene</a:t>
            </a:r>
            <a:r>
              <a:rPr lang="en-GB" dirty="0"/>
              <a:t> var </a:t>
            </a:r>
            <a:r>
              <a:rPr lang="en-GB" dirty="0" err="1"/>
              <a:t>mindre</a:t>
            </a:r>
            <a:r>
              <a:rPr lang="en-GB" dirty="0"/>
              <a:t> </a:t>
            </a:r>
            <a:r>
              <a:rPr lang="en-GB" dirty="0" err="1"/>
              <a:t>farlige</a:t>
            </a:r>
            <a:r>
              <a:rPr lang="en-GB" dirty="0"/>
              <a:t>. Det </a:t>
            </a:r>
            <a:r>
              <a:rPr lang="en-GB" dirty="0" err="1"/>
              <a:t>ble</a:t>
            </a:r>
            <a:r>
              <a:rPr lang="en-GB" dirty="0"/>
              <a:t> </a:t>
            </a:r>
            <a:r>
              <a:rPr lang="en-GB" dirty="0" err="1"/>
              <a:t>ikke</a:t>
            </a:r>
            <a:r>
              <a:rPr lang="en-GB" dirty="0"/>
              <a:t> </a:t>
            </a:r>
            <a:r>
              <a:rPr lang="en-GB" dirty="0" err="1"/>
              <a:t>funnet</a:t>
            </a:r>
            <a:r>
              <a:rPr lang="en-GB" dirty="0"/>
              <a:t> </a:t>
            </a:r>
            <a:r>
              <a:rPr lang="en-GB" dirty="0" err="1"/>
              <a:t>så</a:t>
            </a:r>
            <a:r>
              <a:rPr lang="en-GB" dirty="0"/>
              <a:t> mange </a:t>
            </a:r>
            <a:r>
              <a:rPr lang="en-GB" dirty="0" err="1"/>
              <a:t>leppefiskteiner</a:t>
            </a:r>
            <a:r>
              <a:rPr lang="en-GB" dirty="0"/>
              <a:t>, men de </a:t>
            </a:r>
            <a:r>
              <a:rPr lang="en-GB" dirty="0" err="1"/>
              <a:t>hadde</a:t>
            </a:r>
            <a:r>
              <a:rPr lang="en-GB" dirty="0"/>
              <a:t> </a:t>
            </a:r>
            <a:r>
              <a:rPr lang="en-GB" dirty="0" err="1"/>
              <a:t>også</a:t>
            </a:r>
            <a:r>
              <a:rPr lang="en-GB" dirty="0"/>
              <a:t> </a:t>
            </a:r>
            <a:r>
              <a:rPr lang="en-GB" dirty="0" err="1"/>
              <a:t>fangst</a:t>
            </a:r>
            <a:r>
              <a:rPr lang="en-GB" dirty="0"/>
              <a:t> I seg </a:t>
            </a:r>
            <a:r>
              <a:rPr lang="en-GB" dirty="0" err="1"/>
              <a:t>halvparten</a:t>
            </a:r>
            <a:r>
              <a:rPr lang="en-GB" dirty="0"/>
              <a:t> </a:t>
            </a:r>
            <a:r>
              <a:rPr lang="en-GB" dirty="0" err="1"/>
              <a:t>av</a:t>
            </a:r>
            <a:r>
              <a:rPr lang="en-GB" dirty="0"/>
              <a:t> </a:t>
            </a:r>
            <a:r>
              <a:rPr lang="en-GB" dirty="0" err="1"/>
              <a:t>gangene</a:t>
            </a:r>
            <a:r>
              <a:rPr lang="en-GB" dirty="0"/>
              <a:t>. </a:t>
            </a:r>
            <a:r>
              <a:rPr lang="en-GB" dirty="0" err="1"/>
              <a:t>Siden</a:t>
            </a:r>
            <a:r>
              <a:rPr lang="en-GB" dirty="0"/>
              <a:t> det er </a:t>
            </a:r>
            <a:r>
              <a:rPr lang="en-GB" dirty="0" err="1"/>
              <a:t>en</a:t>
            </a:r>
            <a:r>
              <a:rPr lang="en-GB" dirty="0"/>
              <a:t> del </a:t>
            </a:r>
            <a:r>
              <a:rPr lang="en-GB" dirty="0" err="1"/>
              <a:t>skotteteiner</a:t>
            </a:r>
            <a:r>
              <a:rPr lang="en-GB" dirty="0"/>
              <a:t>, </a:t>
            </a:r>
            <a:r>
              <a:rPr lang="en-GB" dirty="0" err="1"/>
              <a:t>og</a:t>
            </a:r>
            <a:r>
              <a:rPr lang="en-GB" dirty="0"/>
              <a:t> </a:t>
            </a:r>
            <a:r>
              <a:rPr lang="en-GB" dirty="0" err="1"/>
              <a:t>siden</a:t>
            </a:r>
            <a:r>
              <a:rPr lang="en-GB" dirty="0"/>
              <a:t> de </a:t>
            </a:r>
            <a:r>
              <a:rPr lang="en-GB" dirty="0" err="1"/>
              <a:t>fanger</a:t>
            </a:r>
            <a:r>
              <a:rPr lang="en-GB" dirty="0"/>
              <a:t> bra </a:t>
            </a:r>
            <a:r>
              <a:rPr lang="en-GB" dirty="0" err="1"/>
              <a:t>etter</a:t>
            </a:r>
            <a:r>
              <a:rPr lang="en-GB" dirty="0"/>
              <a:t> at de er </a:t>
            </a:r>
            <a:r>
              <a:rPr lang="en-GB" dirty="0" err="1"/>
              <a:t>tapt</a:t>
            </a:r>
            <a:r>
              <a:rPr lang="en-GB" dirty="0"/>
              <a:t>, er det </a:t>
            </a:r>
            <a:r>
              <a:rPr lang="en-GB" dirty="0" err="1"/>
              <a:t>skotteteinen</a:t>
            </a:r>
            <a:r>
              <a:rPr lang="en-GB" dirty="0"/>
              <a:t> </a:t>
            </a:r>
            <a:r>
              <a:rPr lang="en-GB" dirty="0" err="1"/>
              <a:t>som</a:t>
            </a:r>
            <a:r>
              <a:rPr lang="en-GB" dirty="0"/>
              <a:t> </a:t>
            </a:r>
            <a:r>
              <a:rPr lang="en-GB" dirty="0" err="1"/>
              <a:t>høster</a:t>
            </a:r>
            <a:r>
              <a:rPr lang="en-GB" dirty="0"/>
              <a:t> </a:t>
            </a:r>
            <a:r>
              <a:rPr lang="en-GB" dirty="0" err="1"/>
              <a:t>mest</a:t>
            </a:r>
            <a:r>
              <a:rPr lang="en-GB" dirty="0"/>
              <a:t> </a:t>
            </a:r>
            <a:r>
              <a:rPr lang="en-GB" dirty="0" err="1"/>
              <a:t>av</a:t>
            </a:r>
            <a:r>
              <a:rPr lang="en-GB" dirty="0"/>
              <a:t> </a:t>
            </a:r>
            <a:r>
              <a:rPr lang="en-GB" dirty="0" err="1"/>
              <a:t>våre</a:t>
            </a:r>
            <a:r>
              <a:rPr lang="en-GB" dirty="0"/>
              <a:t> </a:t>
            </a:r>
            <a:r>
              <a:rPr lang="en-GB" dirty="0" err="1"/>
              <a:t>kystbestander</a:t>
            </a:r>
            <a:r>
              <a:rPr lang="en-GB" dirty="0"/>
              <a:t> </a:t>
            </a:r>
            <a:r>
              <a:rPr lang="en-GB" dirty="0" err="1"/>
              <a:t>gjennom</a:t>
            </a:r>
            <a:r>
              <a:rPr lang="en-GB" dirty="0"/>
              <a:t> </a:t>
            </a:r>
            <a:r>
              <a:rPr lang="en-GB" dirty="0" err="1"/>
              <a:t>spøkelsesfiske</a:t>
            </a:r>
            <a:r>
              <a:rPr lang="en-GB" dirty="0"/>
              <a:t>.</a:t>
            </a:r>
          </a:p>
        </p:txBody>
      </p:sp>
      <p:sp>
        <p:nvSpPr>
          <p:cNvPr id="4" name="Slide Number Placeholder 3"/>
          <p:cNvSpPr>
            <a:spLocks noGrp="1"/>
          </p:cNvSpPr>
          <p:nvPr>
            <p:ph type="sldNum" sz="quarter" idx="5"/>
          </p:nvPr>
        </p:nvSpPr>
        <p:spPr/>
        <p:txBody>
          <a:bodyPr/>
          <a:lstStyle/>
          <a:p>
            <a:fld id="{656BFC46-C06B-4204-9883-5B1746D823C4}" type="slidenum">
              <a:rPr lang="en-GB" smtClean="0"/>
              <a:t>13</a:t>
            </a:fld>
            <a:endParaRPr lang="en-GB"/>
          </a:p>
        </p:txBody>
      </p:sp>
    </p:spTree>
    <p:extLst>
      <p:ext uri="{BB962C8B-B14F-4D97-AF65-F5344CB8AC3E}">
        <p14:creationId xmlns:p14="http://schemas.microsoft.com/office/powerpoint/2010/main" val="3569814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Typiske arter vi finner er taskekrabbe, hummer, torsk og leppefisk. Hummer og torsk er arter som allerede er under sterkt press langs kysten, så vi ønsker ikke at flere skal gå tapt i spøkelsesfisket. Alle dyr som tas opp blir sluppet ut igjen etter at de er registrert. Fisk kan få sår, særlig på hale og snute når de står i teinene, ved at de skraper mot nota i teina.</a:t>
            </a:r>
          </a:p>
        </p:txBody>
      </p:sp>
      <p:sp>
        <p:nvSpPr>
          <p:cNvPr id="4" name="Slide Number Placeholder 3"/>
          <p:cNvSpPr>
            <a:spLocks noGrp="1"/>
          </p:cNvSpPr>
          <p:nvPr>
            <p:ph type="sldNum" sz="quarter" idx="5"/>
          </p:nvPr>
        </p:nvSpPr>
        <p:spPr/>
        <p:txBody>
          <a:bodyPr/>
          <a:lstStyle/>
          <a:p>
            <a:fld id="{656BFC46-C06B-4204-9883-5B1746D823C4}" type="slidenum">
              <a:rPr lang="en-GB" smtClean="0"/>
              <a:t>14</a:t>
            </a:fld>
            <a:endParaRPr lang="en-GB"/>
          </a:p>
        </p:txBody>
      </p:sp>
    </p:spTree>
    <p:extLst>
      <p:ext uri="{BB962C8B-B14F-4D97-AF65-F5344CB8AC3E}">
        <p14:creationId xmlns:p14="http://schemas.microsoft.com/office/powerpoint/2010/main" val="170693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Figuren viser hva slags dyr som ble fanget i de ulike </a:t>
            </a:r>
            <a:r>
              <a:rPr lang="nb-NO" dirty="0" err="1"/>
              <a:t>teinetypene</a:t>
            </a:r>
            <a:r>
              <a:rPr lang="nb-NO" dirty="0"/>
              <a:t>. Mye taskekrabbe. I leppefisketeina er det mye forskjellig.</a:t>
            </a:r>
          </a:p>
          <a:p>
            <a:pPr algn="l"/>
            <a:r>
              <a:rPr lang="nb-NO" dirty="0"/>
              <a:t>Kilde: </a:t>
            </a:r>
            <a:r>
              <a:rPr lang="en-US" sz="1800" b="0" i="0" u="none" strike="noStrike" baseline="0" dirty="0">
                <a:solidFill>
                  <a:srgbClr val="000000"/>
                </a:solidFill>
                <a:latin typeface="Charis SIL"/>
              </a:rPr>
              <a:t>”Hazard and catch composition of ghost fishing gear revealed by a citizen science clean-up initiative”.</a:t>
            </a:r>
            <a:endParaRPr lang="nb-NO" dirty="0"/>
          </a:p>
        </p:txBody>
      </p:sp>
      <p:sp>
        <p:nvSpPr>
          <p:cNvPr id="4" name="Slide Number Placeholder 3"/>
          <p:cNvSpPr>
            <a:spLocks noGrp="1"/>
          </p:cNvSpPr>
          <p:nvPr>
            <p:ph type="sldNum" sz="quarter" idx="5"/>
          </p:nvPr>
        </p:nvSpPr>
        <p:spPr/>
        <p:txBody>
          <a:bodyPr/>
          <a:lstStyle/>
          <a:p>
            <a:fld id="{656BFC46-C06B-4204-9883-5B1746D823C4}" type="slidenum">
              <a:rPr lang="en-GB" smtClean="0"/>
              <a:t>15</a:t>
            </a:fld>
            <a:endParaRPr lang="en-GB"/>
          </a:p>
        </p:txBody>
      </p:sp>
    </p:spTree>
    <p:extLst>
      <p:ext uri="{BB962C8B-B14F-4D97-AF65-F5344CB8AC3E}">
        <p14:creationId xmlns:p14="http://schemas.microsoft.com/office/powerpoint/2010/main" val="2044390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Beregningene er gjort ved å undersøke tilfeldige områder og deretter regne ut hvor mye redskap det er i hele nasjonalparkene grunnere enn 90 meter.</a:t>
            </a:r>
          </a:p>
          <a:p>
            <a:pPr algn="l"/>
            <a:r>
              <a:rPr lang="nb-NO" dirty="0"/>
              <a:t>Estimatet er på </a:t>
            </a:r>
            <a:r>
              <a:rPr lang="nb-NO" sz="1800" b="0" i="0" u="none" strike="noStrike" baseline="0" dirty="0">
                <a:latin typeface="ArialMT"/>
              </a:rPr>
              <a:t>10 292, med et 95 % konfidensintervall på 4 749-18 023. Det betyr at tallet med 95 % sannsynlighet ligger innenfor dette intervallet.</a:t>
            </a:r>
            <a:endParaRPr lang="nb-NO" dirty="0"/>
          </a:p>
        </p:txBody>
      </p:sp>
      <p:sp>
        <p:nvSpPr>
          <p:cNvPr id="4" name="Slide Number Placeholder 3"/>
          <p:cNvSpPr>
            <a:spLocks noGrp="1"/>
          </p:cNvSpPr>
          <p:nvPr>
            <p:ph type="sldNum" sz="quarter" idx="5"/>
          </p:nvPr>
        </p:nvSpPr>
        <p:spPr/>
        <p:txBody>
          <a:bodyPr/>
          <a:lstStyle/>
          <a:p>
            <a:fld id="{656BFC46-C06B-4204-9883-5B1746D823C4}" type="slidenum">
              <a:rPr lang="en-GB" smtClean="0"/>
              <a:t>16</a:t>
            </a:fld>
            <a:endParaRPr lang="en-GB"/>
          </a:p>
        </p:txBody>
      </p:sp>
    </p:spTree>
    <p:extLst>
      <p:ext uri="{BB962C8B-B14F-4D97-AF65-F5344CB8AC3E}">
        <p14:creationId xmlns:p14="http://schemas.microsoft.com/office/powerpoint/2010/main" val="663752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ser dere de fire nasjonalparkene i Skagerrak. Det er få fiskerirestriksjoner i nasjonalparkene, men det er noen hummerfredningsområder og noen trålfrie soner. Det er betydelig fiskeriaktivitet. Prosjektet har fokusert mye på å rydde nasjonalparkene.</a:t>
            </a:r>
          </a:p>
        </p:txBody>
      </p:sp>
      <p:sp>
        <p:nvSpPr>
          <p:cNvPr id="4" name="Slide Number Placeholder 3"/>
          <p:cNvSpPr>
            <a:spLocks noGrp="1"/>
          </p:cNvSpPr>
          <p:nvPr>
            <p:ph type="sldNum" sz="quarter" idx="5"/>
          </p:nvPr>
        </p:nvSpPr>
        <p:spPr/>
        <p:txBody>
          <a:bodyPr/>
          <a:lstStyle/>
          <a:p>
            <a:fld id="{656BFC46-C06B-4204-9883-5B1746D823C4}" type="slidenum">
              <a:rPr lang="en-GB" smtClean="0"/>
              <a:t>17</a:t>
            </a:fld>
            <a:endParaRPr lang="en-GB"/>
          </a:p>
        </p:txBody>
      </p:sp>
    </p:spTree>
    <p:extLst>
      <p:ext uri="{BB962C8B-B14F-4D97-AF65-F5344CB8AC3E}">
        <p14:creationId xmlns:p14="http://schemas.microsoft.com/office/powerpoint/2010/main" val="3697365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Hummerfredningsområder, her eksemplifisert med de tre hummerfredningsområdene utenfor Larvik. Alle kystkommuner er invitert til å opprette hummerfredningsområder, og i dag finnes det over 60. Områdene får raskt større populasjoner av hummer (rundt 240 % økning på fire år er observert i flere områder) og større individer. De er viktige fordi store individer får mer avkom og bidrar dermed mer til neste generasjon.</a:t>
            </a:r>
          </a:p>
        </p:txBody>
      </p:sp>
      <p:sp>
        <p:nvSpPr>
          <p:cNvPr id="4" name="Slide Number Placeholder 3"/>
          <p:cNvSpPr>
            <a:spLocks noGrp="1"/>
          </p:cNvSpPr>
          <p:nvPr>
            <p:ph type="sldNum" sz="quarter" idx="5"/>
          </p:nvPr>
        </p:nvSpPr>
        <p:spPr/>
        <p:txBody>
          <a:bodyPr/>
          <a:lstStyle/>
          <a:p>
            <a:fld id="{656BFC46-C06B-4204-9883-5B1746D823C4}" type="slidenum">
              <a:rPr lang="en-GB" smtClean="0"/>
              <a:t>18</a:t>
            </a:fld>
            <a:endParaRPr lang="en-GB"/>
          </a:p>
        </p:txBody>
      </p:sp>
    </p:spTree>
    <p:extLst>
      <p:ext uri="{BB962C8B-B14F-4D97-AF65-F5344CB8AC3E}">
        <p14:creationId xmlns:p14="http://schemas.microsoft.com/office/powerpoint/2010/main" val="3320351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Fiskeridirektoratet har laget appen «Fritidsfiske». Her kan alle melde inn tapte redskap. Alle kan være uheldige å miste redskap, og det er ingen straff for dette. Ved å melde inn tapt redskap kan man hjelpe de som rydder med å lettere finne redskapen. Mange frivillige dykkere, dette prosjektet og andre som er ute og rydder bruker appen for å finne tapt redskap.</a:t>
            </a:r>
          </a:p>
        </p:txBody>
      </p:sp>
      <p:sp>
        <p:nvSpPr>
          <p:cNvPr id="4" name="Slide Number Placeholder 3"/>
          <p:cNvSpPr>
            <a:spLocks noGrp="1"/>
          </p:cNvSpPr>
          <p:nvPr>
            <p:ph type="sldNum" sz="quarter" idx="5"/>
          </p:nvPr>
        </p:nvSpPr>
        <p:spPr/>
        <p:txBody>
          <a:bodyPr/>
          <a:lstStyle/>
          <a:p>
            <a:fld id="{656BFC46-C06B-4204-9883-5B1746D823C4}" type="slidenum">
              <a:rPr lang="en-GB" smtClean="0"/>
              <a:t>19</a:t>
            </a:fld>
            <a:endParaRPr lang="en-GB"/>
          </a:p>
        </p:txBody>
      </p:sp>
    </p:spTree>
    <p:extLst>
      <p:ext uri="{BB962C8B-B14F-4D97-AF65-F5344CB8AC3E}">
        <p14:creationId xmlns:p14="http://schemas.microsoft.com/office/powerpoint/2010/main" val="2802801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Spøkelsesfiske er når tapte fiskeredskaper fortsetter å fangste fisk og skalldyr.</a:t>
            </a:r>
          </a:p>
          <a:p>
            <a:r>
              <a:rPr lang="nb-NO" dirty="0"/>
              <a:t>Ett av problemene er at ressurser går tapt. Dyrene skulle vært en del av økosystemet, og bidratt til neste generasjon, og vært tilgjengelige for oss i fisket.</a:t>
            </a:r>
          </a:p>
          <a:p>
            <a:r>
              <a:rPr lang="nb-NO" dirty="0"/>
              <a:t>Et annet problem er dyrevelferd – dyrene sulter, sloss og skades i teina.</a:t>
            </a:r>
          </a:p>
          <a:p>
            <a:r>
              <a:rPr lang="nb-NO" dirty="0"/>
              <a:t>Spøkelsesfiske er også forsøpling – det er mye plast i tapte fiskeredskaper.</a:t>
            </a:r>
          </a:p>
        </p:txBody>
      </p:sp>
      <p:sp>
        <p:nvSpPr>
          <p:cNvPr id="4" name="Slide Number Placeholder 3"/>
          <p:cNvSpPr>
            <a:spLocks noGrp="1"/>
          </p:cNvSpPr>
          <p:nvPr>
            <p:ph type="sldNum" sz="quarter" idx="5"/>
          </p:nvPr>
        </p:nvSpPr>
        <p:spPr/>
        <p:txBody>
          <a:bodyPr/>
          <a:lstStyle/>
          <a:p>
            <a:fld id="{656BFC46-C06B-4204-9883-5B1746D823C4}" type="slidenum">
              <a:rPr lang="en-GB" smtClean="0"/>
              <a:t>2</a:t>
            </a:fld>
            <a:endParaRPr lang="en-GB"/>
          </a:p>
        </p:txBody>
      </p:sp>
    </p:spTree>
    <p:extLst>
      <p:ext uri="{BB962C8B-B14F-4D97-AF65-F5344CB8AC3E}">
        <p14:creationId xmlns:p14="http://schemas.microsoft.com/office/powerpoint/2010/main" val="3080195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En student ved Universitetet i Agder tok masteroppgave på effekten av råtnetråd. Når tråden råtner åpner teina seg og den slutte rå spøkelsesfiske. Hun fant at vi kan spare over 90 % av dyrelivet hvis alle bruker riktig råtnetråd! Det er viktig at tråden er av bomull, er ubehandlet og ikke har en kjerne av et annet materiale. Vi har funnet en del eksempler på tråder som ikke er «ekte» råtnetråder – de har ikke råtnet på flere år.</a:t>
            </a:r>
          </a:p>
          <a:p>
            <a:pPr algn="l"/>
            <a:r>
              <a:rPr lang="nb-NO" b="0" dirty="0"/>
              <a:t>Kilde: </a:t>
            </a:r>
            <a:r>
              <a:rPr lang="nb-NO" b="0" dirty="0" err="1"/>
              <a:t>Kerlefsen</a:t>
            </a:r>
            <a:r>
              <a:rPr lang="nb-NO" b="0"/>
              <a:t> K, </a:t>
            </a:r>
            <a:r>
              <a:rPr lang="nb-NO" b="0" dirty="0"/>
              <a:t>2022. Masteroppgave:</a:t>
            </a:r>
            <a:r>
              <a:rPr lang="en-US" sz="1800" b="0" i="0" u="none" strike="noStrike" baseline="0" dirty="0">
                <a:solidFill>
                  <a:srgbClr val="000000"/>
                </a:solidFill>
                <a:latin typeface="Cambria" panose="02040503050406030204" pitchFamily="18" charset="0"/>
              </a:rPr>
              <a:t> The life-saving effect of biodegradable cotton thread in lost fishing traps - From a cleanup-project in </a:t>
            </a:r>
            <a:r>
              <a:rPr lang="en-US" sz="1800" b="0" i="0" u="none" strike="noStrike" baseline="0" dirty="0" err="1">
                <a:solidFill>
                  <a:srgbClr val="000000"/>
                </a:solidFill>
                <a:latin typeface="Cambria" panose="02040503050406030204" pitchFamily="18" charset="0"/>
              </a:rPr>
              <a:t>Raet</a:t>
            </a:r>
            <a:r>
              <a:rPr lang="en-US" sz="1800" b="0" i="0" u="none" strike="noStrike" baseline="0" dirty="0">
                <a:solidFill>
                  <a:srgbClr val="000000"/>
                </a:solidFill>
                <a:latin typeface="Cambria" panose="02040503050406030204" pitchFamily="18" charset="0"/>
              </a:rPr>
              <a:t> National Park, Norway.</a:t>
            </a:r>
            <a:endParaRPr lang="nb-NO" b="0" dirty="0"/>
          </a:p>
        </p:txBody>
      </p:sp>
      <p:sp>
        <p:nvSpPr>
          <p:cNvPr id="4" name="Slide Number Placeholder 3"/>
          <p:cNvSpPr>
            <a:spLocks noGrp="1"/>
          </p:cNvSpPr>
          <p:nvPr>
            <p:ph type="sldNum" sz="quarter" idx="5"/>
          </p:nvPr>
        </p:nvSpPr>
        <p:spPr/>
        <p:txBody>
          <a:bodyPr/>
          <a:lstStyle/>
          <a:p>
            <a:fld id="{656BFC46-C06B-4204-9883-5B1746D823C4}" type="slidenum">
              <a:rPr lang="en-GB" smtClean="0"/>
              <a:t>20</a:t>
            </a:fld>
            <a:endParaRPr lang="en-GB"/>
          </a:p>
        </p:txBody>
      </p:sp>
    </p:spTree>
    <p:extLst>
      <p:ext uri="{BB962C8B-B14F-4D97-AF65-F5344CB8AC3E}">
        <p14:creationId xmlns:p14="http://schemas.microsoft.com/office/powerpoint/2010/main" val="1535928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På teinevett.no kan hvem som helst få tips til hvordan fiske med teiner. Det kan være kjekt, spesielt for de som prøver seg på teinefiske for første gang.</a:t>
            </a:r>
          </a:p>
        </p:txBody>
      </p:sp>
      <p:sp>
        <p:nvSpPr>
          <p:cNvPr id="4" name="Slide Number Placeholder 3"/>
          <p:cNvSpPr>
            <a:spLocks noGrp="1"/>
          </p:cNvSpPr>
          <p:nvPr>
            <p:ph type="sldNum" sz="quarter" idx="5"/>
          </p:nvPr>
        </p:nvSpPr>
        <p:spPr/>
        <p:txBody>
          <a:bodyPr/>
          <a:lstStyle/>
          <a:p>
            <a:fld id="{656BFC46-C06B-4204-9883-5B1746D823C4}" type="slidenum">
              <a:rPr lang="en-GB" smtClean="0"/>
              <a:t>21</a:t>
            </a:fld>
            <a:endParaRPr lang="en-GB"/>
          </a:p>
        </p:txBody>
      </p:sp>
    </p:spTree>
    <p:extLst>
      <p:ext uri="{BB962C8B-B14F-4D97-AF65-F5344CB8AC3E}">
        <p14:creationId xmlns:p14="http://schemas.microsoft.com/office/powerpoint/2010/main" val="3269181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Ofte finner vi teiner som ikke har ordentlig blåse. Kanskje er det brukt en cola-flaske eller en spylevæskekanne. De er vanskelige å se i vannet, og man øker dermed faren for at noen kjører på den. Plasten blir også sprø i sola og kan få sprekker og synke. Det beste er en massiv blåse med sterke farger.</a:t>
            </a:r>
          </a:p>
        </p:txBody>
      </p:sp>
      <p:sp>
        <p:nvSpPr>
          <p:cNvPr id="4" name="Slide Number Placeholder 3"/>
          <p:cNvSpPr>
            <a:spLocks noGrp="1"/>
          </p:cNvSpPr>
          <p:nvPr>
            <p:ph type="sldNum" sz="quarter" idx="5"/>
          </p:nvPr>
        </p:nvSpPr>
        <p:spPr/>
        <p:txBody>
          <a:bodyPr/>
          <a:lstStyle/>
          <a:p>
            <a:fld id="{656BFC46-C06B-4204-9883-5B1746D823C4}" type="slidenum">
              <a:rPr lang="en-GB" smtClean="0"/>
              <a:t>22</a:t>
            </a:fld>
            <a:endParaRPr lang="en-GB"/>
          </a:p>
        </p:txBody>
      </p:sp>
    </p:spTree>
    <p:extLst>
      <p:ext uri="{BB962C8B-B14F-4D97-AF65-F5344CB8AC3E}">
        <p14:creationId xmlns:p14="http://schemas.microsoft.com/office/powerpoint/2010/main" val="4188010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Bilde fra prosjektets ryddeaksjon i Færder Nasjonalpark.</a:t>
            </a:r>
          </a:p>
        </p:txBody>
      </p:sp>
      <p:sp>
        <p:nvSpPr>
          <p:cNvPr id="4" name="Slide Number Placeholder 3"/>
          <p:cNvSpPr>
            <a:spLocks noGrp="1"/>
          </p:cNvSpPr>
          <p:nvPr>
            <p:ph type="sldNum" sz="quarter" idx="5"/>
          </p:nvPr>
        </p:nvSpPr>
        <p:spPr/>
        <p:txBody>
          <a:bodyPr/>
          <a:lstStyle/>
          <a:p>
            <a:fld id="{656BFC46-C06B-4204-9883-5B1746D823C4}" type="slidenum">
              <a:rPr lang="en-GB" smtClean="0"/>
              <a:t>24</a:t>
            </a:fld>
            <a:endParaRPr lang="en-GB"/>
          </a:p>
        </p:txBody>
      </p:sp>
    </p:spTree>
    <p:extLst>
      <p:ext uri="{BB962C8B-B14F-4D97-AF65-F5344CB8AC3E}">
        <p14:creationId xmlns:p14="http://schemas.microsoft.com/office/powerpoint/2010/main" val="135126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prosjekt «Tiltak mot spøkelsesfiske i Sør Norge» er vi mange som jobber. Vi tar opp tapte fiskeredskaper med ROV.</a:t>
            </a:r>
          </a:p>
        </p:txBody>
      </p:sp>
      <p:sp>
        <p:nvSpPr>
          <p:cNvPr id="4" name="Slide Number Placeholder 3"/>
          <p:cNvSpPr>
            <a:spLocks noGrp="1"/>
          </p:cNvSpPr>
          <p:nvPr>
            <p:ph type="sldNum" sz="quarter" idx="5"/>
          </p:nvPr>
        </p:nvSpPr>
        <p:spPr/>
        <p:txBody>
          <a:bodyPr/>
          <a:lstStyle/>
          <a:p>
            <a:fld id="{656BFC46-C06B-4204-9883-5B1746D823C4}" type="slidenum">
              <a:rPr lang="en-GB" smtClean="0"/>
              <a:t>3</a:t>
            </a:fld>
            <a:endParaRPr lang="en-GB"/>
          </a:p>
        </p:txBody>
      </p:sp>
    </p:spTree>
    <p:extLst>
      <p:ext uri="{BB962C8B-B14F-4D97-AF65-F5344CB8AC3E}">
        <p14:creationId xmlns:p14="http://schemas.microsoft.com/office/powerpoint/2010/main" val="2267310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Dette prosjektet jobber kystnært. Fiskeridirektoratet har årlige opprenskningstokt i tilknytning til fiskeriene lenger ute på havet, der yrkesfiskerne har meldt inn tapt redskap.</a:t>
            </a:r>
          </a:p>
        </p:txBody>
      </p:sp>
      <p:sp>
        <p:nvSpPr>
          <p:cNvPr id="4" name="Slide Number Placeholder 3"/>
          <p:cNvSpPr>
            <a:spLocks noGrp="1"/>
          </p:cNvSpPr>
          <p:nvPr>
            <p:ph type="sldNum" sz="quarter" idx="5"/>
          </p:nvPr>
        </p:nvSpPr>
        <p:spPr/>
        <p:txBody>
          <a:bodyPr/>
          <a:lstStyle/>
          <a:p>
            <a:fld id="{656BFC46-C06B-4204-9883-5B1746D823C4}" type="slidenum">
              <a:rPr lang="en-GB" smtClean="0"/>
              <a:t>4</a:t>
            </a:fld>
            <a:endParaRPr lang="en-GB"/>
          </a:p>
        </p:txBody>
      </p:sp>
    </p:spTree>
    <p:extLst>
      <p:ext uri="{BB962C8B-B14F-4D97-AF65-F5344CB8AC3E}">
        <p14:creationId xmlns:p14="http://schemas.microsoft.com/office/powerpoint/2010/main" val="420856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er denne </a:t>
            </a:r>
            <a:r>
              <a:rPr lang="nb-NO" dirty="0" err="1"/>
              <a:t>ROVen</a:t>
            </a:r>
            <a:r>
              <a:rPr lang="nb-NO" dirty="0"/>
              <a:t> som brukes. Modellen heter Deep Trekker DTG3. Den tåler mye, og man kan dra opp 50 kg vekt med kabelen. Dronen har kamera og gripeklo så den kan feste seg i fiskeredskapene.</a:t>
            </a:r>
          </a:p>
        </p:txBody>
      </p:sp>
      <p:sp>
        <p:nvSpPr>
          <p:cNvPr id="4" name="Slide Number Placeholder 3"/>
          <p:cNvSpPr>
            <a:spLocks noGrp="1"/>
          </p:cNvSpPr>
          <p:nvPr>
            <p:ph type="sldNum" sz="quarter" idx="5"/>
          </p:nvPr>
        </p:nvSpPr>
        <p:spPr/>
        <p:txBody>
          <a:bodyPr/>
          <a:lstStyle/>
          <a:p>
            <a:fld id="{656BFC46-C06B-4204-9883-5B1746D823C4}" type="slidenum">
              <a:rPr lang="en-GB" smtClean="0"/>
              <a:t>5</a:t>
            </a:fld>
            <a:endParaRPr lang="en-GB"/>
          </a:p>
        </p:txBody>
      </p:sp>
    </p:spTree>
    <p:extLst>
      <p:ext uri="{BB962C8B-B14F-4D97-AF65-F5344CB8AC3E}">
        <p14:creationId xmlns:p14="http://schemas.microsoft.com/office/powerpoint/2010/main" val="113560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Dronen styres fra båten.</a:t>
            </a:r>
          </a:p>
        </p:txBody>
      </p:sp>
      <p:sp>
        <p:nvSpPr>
          <p:cNvPr id="4" name="Slide Number Placeholder 3"/>
          <p:cNvSpPr>
            <a:spLocks noGrp="1"/>
          </p:cNvSpPr>
          <p:nvPr>
            <p:ph type="sldNum" sz="quarter" idx="5"/>
          </p:nvPr>
        </p:nvSpPr>
        <p:spPr/>
        <p:txBody>
          <a:bodyPr/>
          <a:lstStyle/>
          <a:p>
            <a:fld id="{656BFC46-C06B-4204-9883-5B1746D823C4}" type="slidenum">
              <a:rPr lang="en-GB" smtClean="0"/>
              <a:t>6</a:t>
            </a:fld>
            <a:endParaRPr lang="en-GB"/>
          </a:p>
        </p:txBody>
      </p:sp>
    </p:spTree>
    <p:extLst>
      <p:ext uri="{BB962C8B-B14F-4D97-AF65-F5344CB8AC3E}">
        <p14:creationId xmlns:p14="http://schemas.microsoft.com/office/powerpoint/2010/main" val="62894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Dette er en større drone som kan brukes på større dyp.</a:t>
            </a:r>
          </a:p>
        </p:txBody>
      </p:sp>
      <p:sp>
        <p:nvSpPr>
          <p:cNvPr id="4" name="Slide Number Placeholder 3"/>
          <p:cNvSpPr>
            <a:spLocks noGrp="1"/>
          </p:cNvSpPr>
          <p:nvPr>
            <p:ph type="sldNum" sz="quarter" idx="5"/>
          </p:nvPr>
        </p:nvSpPr>
        <p:spPr/>
        <p:txBody>
          <a:bodyPr/>
          <a:lstStyle/>
          <a:p>
            <a:fld id="{656BFC46-C06B-4204-9883-5B1746D823C4}" type="slidenum">
              <a:rPr lang="en-GB" smtClean="0"/>
              <a:t>7</a:t>
            </a:fld>
            <a:endParaRPr lang="en-GB"/>
          </a:p>
        </p:txBody>
      </p:sp>
    </p:spTree>
    <p:extLst>
      <p:ext uri="{BB962C8B-B14F-4D97-AF65-F5344CB8AC3E}">
        <p14:creationId xmlns:p14="http://schemas.microsoft.com/office/powerpoint/2010/main" val="2992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Mesteparten av ryddingen foregår fra mindre båter. Det er som regel to personer i hver båt, med hver sin drone. Foran på båten er det en elektrisk motor som kan holde båten på en gitt GPS-posisjon, slik at den ikke driver av sted når man har </a:t>
            </a:r>
            <a:r>
              <a:rPr lang="nb-NO" dirty="0" err="1"/>
              <a:t>ROVen</a:t>
            </a:r>
            <a:r>
              <a:rPr lang="nb-NO" dirty="0"/>
              <a:t> ute. Disse små motorene brukes blant annet mye i turistfiske.</a:t>
            </a:r>
          </a:p>
        </p:txBody>
      </p:sp>
      <p:sp>
        <p:nvSpPr>
          <p:cNvPr id="4" name="Slide Number Placeholder 3"/>
          <p:cNvSpPr>
            <a:spLocks noGrp="1"/>
          </p:cNvSpPr>
          <p:nvPr>
            <p:ph type="sldNum" sz="quarter" idx="5"/>
          </p:nvPr>
        </p:nvSpPr>
        <p:spPr/>
        <p:txBody>
          <a:bodyPr/>
          <a:lstStyle/>
          <a:p>
            <a:fld id="{656BFC46-C06B-4204-9883-5B1746D823C4}" type="slidenum">
              <a:rPr lang="en-GB" smtClean="0"/>
              <a:t>8</a:t>
            </a:fld>
            <a:endParaRPr lang="en-GB"/>
          </a:p>
        </p:txBody>
      </p:sp>
    </p:spTree>
    <p:extLst>
      <p:ext uri="{BB962C8B-B14F-4D97-AF65-F5344CB8AC3E}">
        <p14:creationId xmlns:p14="http://schemas.microsoft.com/office/powerpoint/2010/main" val="3083297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bruker </a:t>
            </a:r>
            <a:r>
              <a:rPr lang="nb-NO" dirty="0" err="1"/>
              <a:t>teinehaler</a:t>
            </a:r>
            <a:r>
              <a:rPr lang="nb-NO" dirty="0"/>
              <a:t> til å få redskapen om bord. Til høyre ser dere en klase med redskap. Det er ikke uvanlig at tapte redskaper samler seg på bunnen. De ender opp på samme sted for eksempel med strømmer, og kan feste seg rundt staker eller havne i dypere områder.</a:t>
            </a:r>
          </a:p>
        </p:txBody>
      </p:sp>
      <p:sp>
        <p:nvSpPr>
          <p:cNvPr id="4" name="Slide Number Placeholder 3"/>
          <p:cNvSpPr>
            <a:spLocks noGrp="1"/>
          </p:cNvSpPr>
          <p:nvPr>
            <p:ph type="sldNum" sz="quarter" idx="5"/>
          </p:nvPr>
        </p:nvSpPr>
        <p:spPr/>
        <p:txBody>
          <a:bodyPr/>
          <a:lstStyle/>
          <a:p>
            <a:fld id="{656BFC46-C06B-4204-9883-5B1746D823C4}" type="slidenum">
              <a:rPr lang="en-GB" smtClean="0"/>
              <a:t>9</a:t>
            </a:fld>
            <a:endParaRPr lang="en-GB"/>
          </a:p>
        </p:txBody>
      </p:sp>
    </p:spTree>
    <p:extLst>
      <p:ext uri="{BB962C8B-B14F-4D97-AF65-F5344CB8AC3E}">
        <p14:creationId xmlns:p14="http://schemas.microsoft.com/office/powerpoint/2010/main" val="320355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D943E3D-C0DB-49DC-8A0D-4D257A638BA7}" type="datetimeFigureOut">
              <a:rPr lang="en-GB" smtClean="0"/>
              <a:t>03/12/2024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56499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943E3D-C0DB-49DC-8A0D-4D257A638BA7}" type="datetimeFigureOut">
              <a:rPr lang="en-GB" smtClean="0"/>
              <a:t>03/12/2024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387647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943E3D-C0DB-49DC-8A0D-4D257A638BA7}" type="datetimeFigureOut">
              <a:rPr lang="en-GB" smtClean="0"/>
              <a:t>03/12/2024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18531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943E3D-C0DB-49DC-8A0D-4D257A638BA7}" type="datetimeFigureOut">
              <a:rPr lang="en-GB" smtClean="0"/>
              <a:t>03/12/2024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249315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943E3D-C0DB-49DC-8A0D-4D257A638BA7}" type="datetimeFigureOut">
              <a:rPr lang="en-GB" smtClean="0"/>
              <a:t>03/12/2024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265135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D943E3D-C0DB-49DC-8A0D-4D257A638BA7}" type="datetimeFigureOut">
              <a:rPr lang="en-GB" smtClean="0"/>
              <a:t>03/12/2024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3746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D943E3D-C0DB-49DC-8A0D-4D257A638BA7}" type="datetimeFigureOut">
              <a:rPr lang="en-GB" smtClean="0"/>
              <a:t>03/12/2024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359228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D943E3D-C0DB-49DC-8A0D-4D257A638BA7}" type="datetimeFigureOut">
              <a:rPr lang="en-GB" smtClean="0"/>
              <a:t>03/12/2024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113177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43E3D-C0DB-49DC-8A0D-4D257A638BA7}" type="datetimeFigureOut">
              <a:rPr lang="en-GB" smtClean="0"/>
              <a:t>03/12/2024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53026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943E3D-C0DB-49DC-8A0D-4D257A638BA7}" type="datetimeFigureOut">
              <a:rPr lang="en-GB" smtClean="0"/>
              <a:t>03/12/2024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141785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943E3D-C0DB-49DC-8A0D-4D257A638BA7}" type="datetimeFigureOut">
              <a:rPr lang="en-GB" smtClean="0"/>
              <a:t>03/12/2024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E3366D-69A5-481E-B45F-E1AB53DDE17E}" type="slidenum">
              <a:rPr lang="en-GB" smtClean="0"/>
              <a:t>‹#›</a:t>
            </a:fld>
            <a:endParaRPr lang="en-GB"/>
          </a:p>
        </p:txBody>
      </p:sp>
    </p:spTree>
    <p:extLst>
      <p:ext uri="{BB962C8B-B14F-4D97-AF65-F5344CB8AC3E}">
        <p14:creationId xmlns:p14="http://schemas.microsoft.com/office/powerpoint/2010/main" val="2869817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43E3D-C0DB-49DC-8A0D-4D257A638BA7}" type="datetimeFigureOut">
              <a:rPr lang="en-GB" smtClean="0"/>
              <a:t>03/12/2024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3366D-69A5-481E-B45F-E1AB53DDE17E}" type="slidenum">
              <a:rPr lang="en-GB" smtClean="0"/>
              <a:t>‹#›</a:t>
            </a:fld>
            <a:endParaRPr lang="en-GB"/>
          </a:p>
        </p:txBody>
      </p:sp>
    </p:spTree>
    <p:extLst>
      <p:ext uri="{BB962C8B-B14F-4D97-AF65-F5344CB8AC3E}">
        <p14:creationId xmlns:p14="http://schemas.microsoft.com/office/powerpoint/2010/main" val="361449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46.jpeg"/><Relationship Id="rId10" Type="http://schemas.openxmlformats.org/officeDocument/2006/relationships/image" Target="../media/image49.jpg"/><Relationship Id="rId4" Type="http://schemas.openxmlformats.org/officeDocument/2006/relationships/image" Target="../media/image45.jpeg"/><Relationship Id="rId9"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99220" y="0"/>
            <a:ext cx="6192780" cy="4003827"/>
          </a:xfrm>
          <a:solidFill>
            <a:schemeClr val="bg1"/>
          </a:solidFill>
        </p:spPr>
        <p:txBody>
          <a:bodyPr>
            <a:normAutofit fontScale="90000"/>
          </a:bodyPr>
          <a:lstStyle/>
          <a:p>
            <a:br>
              <a:rPr lang="en-US" sz="4200" dirty="0"/>
            </a:br>
            <a:br>
              <a:rPr lang="en-US" sz="4200" dirty="0"/>
            </a:br>
            <a:br>
              <a:rPr lang="en-US" sz="4200" dirty="0"/>
            </a:br>
            <a:br>
              <a:rPr lang="en-US" sz="4200" dirty="0"/>
            </a:br>
            <a:br>
              <a:rPr lang="en-US" sz="4200" dirty="0"/>
            </a:br>
            <a:br>
              <a:rPr lang="en-US" sz="4200" dirty="0"/>
            </a:br>
            <a:r>
              <a:rPr lang="en-US" sz="4400" dirty="0" err="1"/>
              <a:t>Kampen</a:t>
            </a:r>
            <a:r>
              <a:rPr lang="en-US" sz="4400" dirty="0"/>
              <a:t> mot </a:t>
            </a:r>
            <a:r>
              <a:rPr lang="en-US" sz="4400" dirty="0" err="1"/>
              <a:t>spøkelsesfiske</a:t>
            </a:r>
            <a:br>
              <a:rPr lang="en-US" sz="4400" dirty="0"/>
            </a:br>
            <a:br>
              <a:rPr lang="en-US" sz="3600" dirty="0"/>
            </a:br>
            <a:br>
              <a:rPr lang="en-US" sz="3600" dirty="0"/>
            </a:br>
            <a:br>
              <a:rPr lang="en-US" sz="3600" dirty="0"/>
            </a:br>
            <a:endParaRPr lang="en-GB" sz="36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755" y="4195117"/>
            <a:ext cx="2662883" cy="266288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5999220" cy="4003827"/>
          </a:xfrm>
          <a:prstGeom prst="rect">
            <a:avLst/>
          </a:prstGeom>
        </p:spPr>
      </p:pic>
      <p:sp>
        <p:nvSpPr>
          <p:cNvPr id="8" name="Subtitle 7">
            <a:extLst>
              <a:ext uri="{FF2B5EF4-FFF2-40B4-BE49-F238E27FC236}">
                <a16:creationId xmlns:a16="http://schemas.microsoft.com/office/drawing/2014/main" id="{C7E2EE53-AA00-4AFD-AEA1-D8510165280D}"/>
              </a:ext>
            </a:extLst>
          </p:cNvPr>
          <p:cNvSpPr>
            <a:spLocks noGrp="1"/>
          </p:cNvSpPr>
          <p:nvPr>
            <p:ph type="subTitle" idx="1"/>
          </p:nvPr>
        </p:nvSpPr>
        <p:spPr>
          <a:xfrm>
            <a:off x="1524000" y="4003827"/>
            <a:ext cx="9144000" cy="1655762"/>
          </a:xfrm>
        </p:spPr>
        <p:txBody>
          <a:bodyPr/>
          <a:lstStyle/>
          <a:p>
            <a:r>
              <a:rPr lang="en-GB" dirty="0"/>
              <a:t>Susanna Huneide Thorbjørnsen</a:t>
            </a:r>
          </a:p>
          <a:p>
            <a:r>
              <a:rPr lang="en-GB" dirty="0" err="1"/>
              <a:t>Forsker</a:t>
            </a:r>
            <a:r>
              <a:rPr lang="en-GB" dirty="0"/>
              <a:t> </a:t>
            </a:r>
            <a:r>
              <a:rPr lang="en-GB" dirty="0" err="1"/>
              <a:t>ved</a:t>
            </a:r>
            <a:r>
              <a:rPr lang="en-GB" dirty="0"/>
              <a:t> </a:t>
            </a:r>
            <a:r>
              <a:rPr lang="en-GB" dirty="0" err="1"/>
              <a:t>Havforskningsinstiuttet</a:t>
            </a:r>
            <a:endParaRPr lang="en-GB" dirty="0"/>
          </a:p>
        </p:txBody>
      </p:sp>
      <p:pic>
        <p:nvPicPr>
          <p:cNvPr id="7" name="Picture 6" descr="Text&#10;&#10;Description automatically generated">
            <a:extLst>
              <a:ext uri="{FF2B5EF4-FFF2-40B4-BE49-F238E27FC236}">
                <a16:creationId xmlns:a16="http://schemas.microsoft.com/office/drawing/2014/main" id="{C38E9FF6-17F2-491A-B412-01369B2F47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2228" y="5084621"/>
            <a:ext cx="2913983" cy="1295362"/>
          </a:xfrm>
          <a:prstGeom prst="rect">
            <a:avLst/>
          </a:prstGeom>
        </p:spPr>
      </p:pic>
      <p:pic>
        <p:nvPicPr>
          <p:cNvPr id="4" name="Picture 3" descr="Logo, company name&#10;&#10;Description automatically generated">
            <a:extLst>
              <a:ext uri="{FF2B5EF4-FFF2-40B4-BE49-F238E27FC236}">
                <a16:creationId xmlns:a16="http://schemas.microsoft.com/office/drawing/2014/main" id="{25FFDACE-1113-4FB1-8B35-85C1971D95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49364" y="4806163"/>
            <a:ext cx="2831432" cy="1706851"/>
          </a:xfrm>
          <a:prstGeom prst="rect">
            <a:avLst/>
          </a:prstGeom>
        </p:spPr>
      </p:pic>
      <p:sp>
        <p:nvSpPr>
          <p:cNvPr id="11" name="TextBox 10">
            <a:extLst>
              <a:ext uri="{FF2B5EF4-FFF2-40B4-BE49-F238E27FC236}">
                <a16:creationId xmlns:a16="http://schemas.microsoft.com/office/drawing/2014/main" id="{A8A38EE2-1EB7-40C8-92BD-B374FD266A96}"/>
              </a:ext>
            </a:extLst>
          </p:cNvPr>
          <p:cNvSpPr txBox="1"/>
          <p:nvPr/>
        </p:nvSpPr>
        <p:spPr>
          <a:xfrm>
            <a:off x="0" y="3683974"/>
            <a:ext cx="1463707" cy="276999"/>
          </a:xfrm>
          <a:prstGeom prst="rect">
            <a:avLst/>
          </a:prstGeom>
          <a:noFill/>
        </p:spPr>
        <p:txBody>
          <a:bodyPr wrap="square" rtlCol="0">
            <a:spAutoFit/>
          </a:bodyPr>
          <a:lstStyle/>
          <a:p>
            <a:r>
              <a:rPr lang="en-GB" sz="1200" dirty="0" err="1">
                <a:solidFill>
                  <a:schemeClr val="bg1"/>
                </a:solidFill>
              </a:rPr>
              <a:t>Foto</a:t>
            </a:r>
            <a:r>
              <a:rPr lang="en-GB" sz="1200" dirty="0">
                <a:solidFill>
                  <a:schemeClr val="bg1"/>
                </a:solidFill>
              </a:rPr>
              <a:t>: </a:t>
            </a:r>
            <a:r>
              <a:rPr lang="en-GB" sz="1200" dirty="0" err="1">
                <a:solidFill>
                  <a:schemeClr val="bg1"/>
                </a:solidFill>
              </a:rPr>
              <a:t>Geir</a:t>
            </a:r>
            <a:r>
              <a:rPr lang="en-GB" sz="1200" dirty="0">
                <a:solidFill>
                  <a:schemeClr val="bg1"/>
                </a:solidFill>
              </a:rPr>
              <a:t> </a:t>
            </a:r>
            <a:r>
              <a:rPr lang="en-GB" sz="1200" dirty="0" err="1">
                <a:solidFill>
                  <a:schemeClr val="bg1"/>
                </a:solidFill>
              </a:rPr>
              <a:t>Eliassen</a:t>
            </a:r>
            <a:endParaRPr lang="en-GB" sz="1200" dirty="0">
              <a:solidFill>
                <a:schemeClr val="bg1"/>
              </a:solidFill>
            </a:endParaRPr>
          </a:p>
        </p:txBody>
      </p:sp>
    </p:spTree>
    <p:extLst>
      <p:ext uri="{BB962C8B-B14F-4D97-AF65-F5344CB8AC3E}">
        <p14:creationId xmlns:p14="http://schemas.microsoft.com/office/powerpoint/2010/main" val="1778546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rab trap on a yellow surface&#10;&#10;Description automatically generated">
            <a:extLst>
              <a:ext uri="{FF2B5EF4-FFF2-40B4-BE49-F238E27FC236}">
                <a16:creationId xmlns:a16="http://schemas.microsoft.com/office/drawing/2014/main" id="{BCE5447D-0A0F-B94C-901A-72D9756890D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4017518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large black net with a crab inside&#10;&#10;Description automatically generated with medium confidence">
            <a:extLst>
              <a:ext uri="{FF2B5EF4-FFF2-40B4-BE49-F238E27FC236}">
                <a16:creationId xmlns:a16="http://schemas.microsoft.com/office/drawing/2014/main" id="{270086F4-077E-4E36-0297-DA0D525C23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2959630"/>
            <a:ext cx="6400781" cy="3898370"/>
          </a:xfrm>
          <a:prstGeom prst="rect">
            <a:avLst/>
          </a:prstGeom>
        </p:spPr>
      </p:pic>
      <p:pic>
        <p:nvPicPr>
          <p:cNvPr id="5" name="Content Placeholder 4" descr="A crab in a net on a boat&#10;&#10;Description automatically generated">
            <a:extLst>
              <a:ext uri="{FF2B5EF4-FFF2-40B4-BE49-F238E27FC236}">
                <a16:creationId xmlns:a16="http://schemas.microsoft.com/office/drawing/2014/main" id="{54D9843F-CE3B-69D1-14B4-D1144FA9E7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962650" y="628650"/>
            <a:ext cx="6857999" cy="5600701"/>
          </a:xfrm>
          <a:prstGeom prst="rect">
            <a:avLst/>
          </a:prstGeom>
        </p:spPr>
      </p:pic>
      <p:sp>
        <p:nvSpPr>
          <p:cNvPr id="8" name="Rectangle 7">
            <a:extLst>
              <a:ext uri="{FF2B5EF4-FFF2-40B4-BE49-F238E27FC236}">
                <a16:creationId xmlns:a16="http://schemas.microsoft.com/office/drawing/2014/main" id="{EB6540DD-0FDA-58E1-DB9B-8413F3AA7675}"/>
              </a:ext>
            </a:extLst>
          </p:cNvPr>
          <p:cNvSpPr/>
          <p:nvPr/>
        </p:nvSpPr>
        <p:spPr>
          <a:xfrm>
            <a:off x="2774373" y="581891"/>
            <a:ext cx="457200" cy="1611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xtBox 8">
            <a:extLst>
              <a:ext uri="{FF2B5EF4-FFF2-40B4-BE49-F238E27FC236}">
                <a16:creationId xmlns:a16="http://schemas.microsoft.com/office/drawing/2014/main" id="{AD56A645-477D-2BFB-B214-59FED49C1447}"/>
              </a:ext>
            </a:extLst>
          </p:cNvPr>
          <p:cNvSpPr txBox="1"/>
          <p:nvPr/>
        </p:nvSpPr>
        <p:spPr>
          <a:xfrm>
            <a:off x="893628" y="1064434"/>
            <a:ext cx="4613563" cy="646331"/>
          </a:xfrm>
          <a:prstGeom prst="rect">
            <a:avLst/>
          </a:prstGeom>
          <a:noFill/>
        </p:spPr>
        <p:txBody>
          <a:bodyPr wrap="square" rtlCol="0">
            <a:spAutoFit/>
          </a:bodyPr>
          <a:lstStyle/>
          <a:p>
            <a:r>
              <a:rPr lang="nb-NO" sz="3600" dirty="0"/>
              <a:t>TASKEKRABBE</a:t>
            </a:r>
          </a:p>
        </p:txBody>
      </p:sp>
    </p:spTree>
    <p:extLst>
      <p:ext uri="{BB962C8B-B14F-4D97-AF65-F5344CB8AC3E}">
        <p14:creationId xmlns:p14="http://schemas.microsoft.com/office/powerpoint/2010/main" val="622936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1A3C-AF60-D8CD-E456-119D3D62F588}"/>
              </a:ext>
            </a:extLst>
          </p:cNvPr>
          <p:cNvSpPr>
            <a:spLocks noGrp="1"/>
          </p:cNvSpPr>
          <p:nvPr>
            <p:ph type="title"/>
          </p:nvPr>
        </p:nvSpPr>
        <p:spPr/>
        <p:txBody>
          <a:bodyPr/>
          <a:lstStyle/>
          <a:p>
            <a:endParaRPr lang="nb-NO"/>
          </a:p>
        </p:txBody>
      </p:sp>
      <p:pic>
        <p:nvPicPr>
          <p:cNvPr id="5" name="Content Placeholder 4" descr="Several cages of fish traps&#10;&#10;Description automatically generated with medium confidence">
            <a:extLst>
              <a:ext uri="{FF2B5EF4-FFF2-40B4-BE49-F238E27FC236}">
                <a16:creationId xmlns:a16="http://schemas.microsoft.com/office/drawing/2014/main" id="{993E172B-BAB8-6E15-79AA-1DFA9D60854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33487" y="0"/>
            <a:ext cx="9725025" cy="6858000"/>
          </a:xfrm>
        </p:spPr>
      </p:pic>
    </p:spTree>
    <p:extLst>
      <p:ext uri="{BB962C8B-B14F-4D97-AF65-F5344CB8AC3E}">
        <p14:creationId xmlns:p14="http://schemas.microsoft.com/office/powerpoint/2010/main" val="2719228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Bild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255" y="365125"/>
            <a:ext cx="1692826" cy="972231"/>
          </a:xfrm>
          <a:prstGeom prst="rect">
            <a:avLst/>
          </a:prstGeom>
        </p:spPr>
      </p:pic>
      <p:pic>
        <p:nvPicPr>
          <p:cNvPr id="8" name="Bild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1308" y="412514"/>
            <a:ext cx="1789383" cy="972231"/>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4666" y="359993"/>
            <a:ext cx="1463792" cy="977363"/>
          </a:xfrm>
          <a:prstGeom prst="rect">
            <a:avLst/>
          </a:prstGeom>
        </p:spPr>
      </p:pic>
      <p:pic>
        <p:nvPicPr>
          <p:cNvPr id="4" name="Picture 3" descr="Chart, histogram&#10;&#10;Description automatically generated">
            <a:extLst>
              <a:ext uri="{FF2B5EF4-FFF2-40B4-BE49-F238E27FC236}">
                <a16:creationId xmlns:a16="http://schemas.microsoft.com/office/drawing/2014/main" id="{00068A4A-DB0F-40BF-8360-F5C66C3D5E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8373" y="1658652"/>
            <a:ext cx="5288424" cy="4592791"/>
          </a:xfrm>
          <a:prstGeom prst="rect">
            <a:avLst/>
          </a:prstGeom>
        </p:spPr>
      </p:pic>
      <p:pic>
        <p:nvPicPr>
          <p:cNvPr id="10" name="Picture 9" descr="Chart, bar chart&#10;&#10;Description automatically generated">
            <a:extLst>
              <a:ext uri="{FF2B5EF4-FFF2-40B4-BE49-F238E27FC236}">
                <a16:creationId xmlns:a16="http://schemas.microsoft.com/office/drawing/2014/main" id="{AA12BA84-BD49-4099-8600-9255D16894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2742" y="1638921"/>
            <a:ext cx="5288424" cy="4592791"/>
          </a:xfrm>
          <a:prstGeom prst="rect">
            <a:avLst/>
          </a:prstGeom>
        </p:spPr>
      </p:pic>
      <p:cxnSp>
        <p:nvCxnSpPr>
          <p:cNvPr id="7" name="Straight Arrow Connector 6"/>
          <p:cNvCxnSpPr>
            <a:cxnSpLocks/>
          </p:cNvCxnSpPr>
          <p:nvPr/>
        </p:nvCxnSpPr>
        <p:spPr>
          <a:xfrm>
            <a:off x="653143" y="1194318"/>
            <a:ext cx="767147" cy="138525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a:off x="1773884" y="1337356"/>
            <a:ext cx="3763596" cy="22432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6520555" y="1194318"/>
            <a:ext cx="1179024" cy="16932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H="1">
            <a:off x="9471259" y="1150803"/>
            <a:ext cx="96537" cy="14287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9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lobster in a white container&#10;&#10;Description automatically generated">
            <a:extLst>
              <a:ext uri="{FF2B5EF4-FFF2-40B4-BE49-F238E27FC236}">
                <a16:creationId xmlns:a16="http://schemas.microsoft.com/office/drawing/2014/main" id="{548C2DB7-E66C-D5C9-878D-EA4A831C59E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88348" y="845344"/>
            <a:ext cx="3691208" cy="4921611"/>
          </a:xfrm>
        </p:spPr>
      </p:pic>
      <p:pic>
        <p:nvPicPr>
          <p:cNvPr id="7" name="Picture 6" descr="A white container with fish in it&#10;&#10;Description automatically generated">
            <a:extLst>
              <a:ext uri="{FF2B5EF4-FFF2-40B4-BE49-F238E27FC236}">
                <a16:creationId xmlns:a16="http://schemas.microsoft.com/office/drawing/2014/main" id="{4370FE61-217B-E1EA-18F5-69DEEF05B8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6519" y="845344"/>
            <a:ext cx="3691208" cy="4921611"/>
          </a:xfrm>
          <a:prstGeom prst="rect">
            <a:avLst/>
          </a:prstGeom>
        </p:spPr>
      </p:pic>
      <p:pic>
        <p:nvPicPr>
          <p:cNvPr id="11" name="Picture 10" descr="A white box with fish in it&#10;&#10;Description automatically generated">
            <a:extLst>
              <a:ext uri="{FF2B5EF4-FFF2-40B4-BE49-F238E27FC236}">
                <a16:creationId xmlns:a16="http://schemas.microsoft.com/office/drawing/2014/main" id="{A5B4913B-8DC8-7581-D1BC-9192507BDC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4273" y="845344"/>
            <a:ext cx="3691208" cy="4921611"/>
          </a:xfrm>
          <a:prstGeom prst="rect">
            <a:avLst/>
          </a:prstGeom>
        </p:spPr>
      </p:pic>
      <p:pic>
        <p:nvPicPr>
          <p:cNvPr id="13" name="Picture 12" descr="A fish head on a tile floor&#10;&#10;Description automatically generated">
            <a:extLst>
              <a:ext uri="{FF2B5EF4-FFF2-40B4-BE49-F238E27FC236}">
                <a16:creationId xmlns:a16="http://schemas.microsoft.com/office/drawing/2014/main" id="{7FFEAD9C-BD08-8226-2DFF-3AFEB0F720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13353" y="0"/>
            <a:ext cx="5165294" cy="6858000"/>
          </a:xfrm>
          <a:prstGeom prst="rect">
            <a:avLst/>
          </a:prstGeom>
        </p:spPr>
      </p:pic>
    </p:spTree>
    <p:extLst>
      <p:ext uri="{BB962C8B-B14F-4D97-AF65-F5344CB8AC3E}">
        <p14:creationId xmlns:p14="http://schemas.microsoft.com/office/powerpoint/2010/main" val="235418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A35C7-7234-3862-FA01-39A880EB395E}"/>
              </a:ext>
            </a:extLst>
          </p:cNvPr>
          <p:cNvSpPr>
            <a:spLocks noGrp="1"/>
          </p:cNvSpPr>
          <p:nvPr>
            <p:ph type="title"/>
          </p:nvPr>
        </p:nvSpPr>
        <p:spPr/>
        <p:txBody>
          <a:bodyPr/>
          <a:lstStyle/>
          <a:p>
            <a:endParaRPr lang="nb-NO" dirty="0"/>
          </a:p>
        </p:txBody>
      </p:sp>
      <p:pic>
        <p:nvPicPr>
          <p:cNvPr id="5" name="Content Placeholder 4" descr="A graph of different colored bars&#10;&#10;Description automatically generated with medium confidence">
            <a:extLst>
              <a:ext uri="{FF2B5EF4-FFF2-40B4-BE49-F238E27FC236}">
                <a16:creationId xmlns:a16="http://schemas.microsoft.com/office/drawing/2014/main" id="{58744556-9500-9828-BBBC-7E211587F46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48246"/>
          <a:stretch/>
        </p:blipFill>
        <p:spPr>
          <a:xfrm>
            <a:off x="2644538" y="365125"/>
            <a:ext cx="4735976" cy="6100634"/>
          </a:xfrm>
        </p:spPr>
      </p:pic>
      <p:sp>
        <p:nvSpPr>
          <p:cNvPr id="6" name="TextBox 5">
            <a:extLst>
              <a:ext uri="{FF2B5EF4-FFF2-40B4-BE49-F238E27FC236}">
                <a16:creationId xmlns:a16="http://schemas.microsoft.com/office/drawing/2014/main" id="{E46137CA-365A-4D07-BB53-3D2336C9563F}"/>
              </a:ext>
            </a:extLst>
          </p:cNvPr>
          <p:cNvSpPr txBox="1"/>
          <p:nvPr/>
        </p:nvSpPr>
        <p:spPr>
          <a:xfrm>
            <a:off x="8123526" y="6096427"/>
            <a:ext cx="3678866" cy="369332"/>
          </a:xfrm>
          <a:prstGeom prst="rect">
            <a:avLst/>
          </a:prstGeom>
          <a:noFill/>
        </p:spPr>
        <p:txBody>
          <a:bodyPr wrap="square" rtlCol="0">
            <a:spAutoFit/>
          </a:bodyPr>
          <a:lstStyle/>
          <a:p>
            <a:r>
              <a:rPr lang="nb-NO" dirty="0"/>
              <a:t>Kilde: Thorbjørnsen m.fl., 2023</a:t>
            </a:r>
          </a:p>
        </p:txBody>
      </p:sp>
      <p:pic>
        <p:nvPicPr>
          <p:cNvPr id="7" name="Content Placeholder 4" descr="A graph of different colored bars&#10;&#10;Description automatically generated with medium confidence">
            <a:extLst>
              <a:ext uri="{FF2B5EF4-FFF2-40B4-BE49-F238E27FC236}">
                <a16:creationId xmlns:a16="http://schemas.microsoft.com/office/drawing/2014/main" id="{2ABB2011-9BEE-DE5D-813C-F965EAA17208}"/>
              </a:ext>
            </a:extLst>
          </p:cNvPr>
          <p:cNvPicPr>
            <a:picLocks noChangeAspect="1"/>
          </p:cNvPicPr>
          <p:nvPr/>
        </p:nvPicPr>
        <p:blipFill>
          <a:blip r:embed="rId3" cstate="screen">
            <a:extLst>
              <a:ext uri="{28A0092B-C50C-407E-A947-70E740481C1C}">
                <a14:useLocalDpi xmlns:a14="http://schemas.microsoft.com/office/drawing/2010/main"/>
              </a:ext>
            </a:extLst>
          </a:blip>
          <a:srcRect l="84983" b="63485"/>
          <a:stretch/>
        </p:blipFill>
        <p:spPr>
          <a:xfrm>
            <a:off x="7380514" y="365125"/>
            <a:ext cx="1374224" cy="2227649"/>
          </a:xfrm>
          <a:prstGeom prst="rect">
            <a:avLst/>
          </a:prstGeom>
        </p:spPr>
      </p:pic>
    </p:spTree>
    <p:extLst>
      <p:ext uri="{BB962C8B-B14F-4D97-AF65-F5344CB8AC3E}">
        <p14:creationId xmlns:p14="http://schemas.microsoft.com/office/powerpoint/2010/main" val="160348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28" y="18255"/>
            <a:ext cx="11170227" cy="1325563"/>
          </a:xfrm>
        </p:spPr>
        <p:txBody>
          <a:bodyPr/>
          <a:lstStyle/>
          <a:p>
            <a:r>
              <a:rPr lang="en-GB" dirty="0" err="1"/>
              <a:t>Beregning</a:t>
            </a:r>
            <a:r>
              <a:rPr lang="en-GB" dirty="0"/>
              <a:t>: 10.000 </a:t>
            </a:r>
            <a:r>
              <a:rPr lang="en-GB" dirty="0" err="1"/>
              <a:t>redskaper</a:t>
            </a:r>
            <a:r>
              <a:rPr lang="en-GB" dirty="0"/>
              <a:t> </a:t>
            </a:r>
            <a:r>
              <a:rPr lang="en-GB" dirty="0" err="1"/>
              <a:t>i</a:t>
            </a:r>
            <a:r>
              <a:rPr lang="en-GB" dirty="0"/>
              <a:t> </a:t>
            </a:r>
            <a:r>
              <a:rPr lang="en-GB" dirty="0" err="1"/>
              <a:t>Raet</a:t>
            </a:r>
            <a:r>
              <a:rPr lang="en-GB" dirty="0"/>
              <a:t> </a:t>
            </a:r>
            <a:r>
              <a:rPr lang="en-GB" dirty="0" err="1"/>
              <a:t>Nasjonalpark</a:t>
            </a:r>
            <a:endParaRPr lang="en-GB" dirty="0"/>
          </a:p>
        </p:txBody>
      </p:sp>
      <p:pic>
        <p:nvPicPr>
          <p:cNvPr id="8" name="Bilde 7">
            <a:extLst>
              <a:ext uri="{FF2B5EF4-FFF2-40B4-BE49-F238E27FC236}">
                <a16:creationId xmlns:a16="http://schemas.microsoft.com/office/drawing/2014/main" id="{01D2CD5C-A709-514B-F89A-0FC1C5F5A33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4395" y="1186151"/>
            <a:ext cx="10957936" cy="5306724"/>
          </a:xfrm>
          <a:prstGeom prst="rect">
            <a:avLst/>
          </a:prstGeom>
          <a:noFill/>
        </p:spPr>
      </p:pic>
    </p:spTree>
    <p:extLst>
      <p:ext uri="{BB962C8B-B14F-4D97-AF65-F5344CB8AC3E}">
        <p14:creationId xmlns:p14="http://schemas.microsoft.com/office/powerpoint/2010/main" val="400119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706A631-D9D6-430A-90B1-0D61364B64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0294" y="1027906"/>
            <a:ext cx="5957024" cy="4722031"/>
          </a:xfrm>
          <a:prstGeom prst="rect">
            <a:avLst/>
          </a:prstGeom>
        </p:spPr>
      </p:pic>
      <p:pic>
        <p:nvPicPr>
          <p:cNvPr id="8" name="Picture 7" descr="Map&#10;&#10;Description automatically generated">
            <a:extLst>
              <a:ext uri="{FF2B5EF4-FFF2-40B4-BE49-F238E27FC236}">
                <a16:creationId xmlns:a16="http://schemas.microsoft.com/office/drawing/2014/main" id="{500B9214-75DA-489D-9BB2-E5C525F840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682" y="1018309"/>
            <a:ext cx="4538615" cy="4821382"/>
          </a:xfrm>
          <a:prstGeom prst="rect">
            <a:avLst/>
          </a:prstGeom>
        </p:spPr>
      </p:pic>
      <p:sp>
        <p:nvSpPr>
          <p:cNvPr id="9" name="Rectangle 8">
            <a:extLst>
              <a:ext uri="{FF2B5EF4-FFF2-40B4-BE49-F238E27FC236}">
                <a16:creationId xmlns:a16="http://schemas.microsoft.com/office/drawing/2014/main" id="{DF2CA710-9151-4B3E-8FB0-77552F5E5D9F}"/>
              </a:ext>
            </a:extLst>
          </p:cNvPr>
          <p:cNvSpPr/>
          <p:nvPr/>
        </p:nvSpPr>
        <p:spPr>
          <a:xfrm>
            <a:off x="987136" y="5053746"/>
            <a:ext cx="779319" cy="6961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le 3">
            <a:extLst>
              <a:ext uri="{FF2B5EF4-FFF2-40B4-BE49-F238E27FC236}">
                <a16:creationId xmlns:a16="http://schemas.microsoft.com/office/drawing/2014/main" id="{9B7136CB-E3DF-9E23-E278-76DBAB4572B9}"/>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2536556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2C5C47-3D96-BB24-6C28-14934C538939}"/>
              </a:ext>
            </a:extLst>
          </p:cNvPr>
          <p:cNvSpPr txBox="1"/>
          <p:nvPr/>
        </p:nvSpPr>
        <p:spPr>
          <a:xfrm>
            <a:off x="9799674" y="6389614"/>
            <a:ext cx="2392326" cy="369332"/>
          </a:xfrm>
          <a:prstGeom prst="rect">
            <a:avLst/>
          </a:prstGeom>
          <a:noFill/>
        </p:spPr>
        <p:txBody>
          <a:bodyPr wrap="square" rtlCol="0">
            <a:spAutoFit/>
          </a:bodyPr>
          <a:lstStyle/>
          <a:p>
            <a:r>
              <a:rPr lang="nb-NO" dirty="0">
                <a:solidFill>
                  <a:schemeClr val="bg1"/>
                </a:solidFill>
              </a:rPr>
              <a:t>Foto: Erling Svendsen</a:t>
            </a:r>
          </a:p>
        </p:txBody>
      </p:sp>
      <p:pic>
        <p:nvPicPr>
          <p:cNvPr id="5" name="Content Placeholder 6" descr="A map of land with red lines&#10;&#10;Description automatically generated">
            <a:extLst>
              <a:ext uri="{FF2B5EF4-FFF2-40B4-BE49-F238E27FC236}">
                <a16:creationId xmlns:a16="http://schemas.microsoft.com/office/drawing/2014/main" id="{57E7FE52-40AF-7EBC-673D-02181C1E92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66277" y="707521"/>
            <a:ext cx="7214616" cy="5266670"/>
          </a:xfrm>
          <a:prstGeom prst="rect">
            <a:avLst/>
          </a:prstGeom>
        </p:spPr>
      </p:pic>
    </p:spTree>
    <p:extLst>
      <p:ext uri="{BB962C8B-B14F-4D97-AF65-F5344CB8AC3E}">
        <p14:creationId xmlns:p14="http://schemas.microsoft.com/office/powerpoint/2010/main" val="343827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CF61-F864-438D-85DF-24CE4435506B}"/>
              </a:ext>
            </a:extLst>
          </p:cNvPr>
          <p:cNvSpPr>
            <a:spLocks noGrp="1"/>
          </p:cNvSpPr>
          <p:nvPr>
            <p:ph type="title"/>
          </p:nvPr>
        </p:nvSpPr>
        <p:spPr/>
        <p:txBody>
          <a:bodyPr/>
          <a:lstStyle/>
          <a:p>
            <a:endParaRPr lang="nb-NO"/>
          </a:p>
        </p:txBody>
      </p:sp>
      <p:pic>
        <p:nvPicPr>
          <p:cNvPr id="5" name="Content Placeholder 4" descr="Graphical user interface, application&#10;&#10;Description automatically generated">
            <a:extLst>
              <a:ext uri="{FF2B5EF4-FFF2-40B4-BE49-F238E27FC236}">
                <a16:creationId xmlns:a16="http://schemas.microsoft.com/office/drawing/2014/main" id="{BC7C5695-8576-4FDE-A077-D9561DB4840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976255" y="203840"/>
            <a:ext cx="4239490" cy="6450319"/>
          </a:xfrm>
        </p:spPr>
      </p:pic>
    </p:spTree>
    <p:extLst>
      <p:ext uri="{BB962C8B-B14F-4D97-AF65-F5344CB8AC3E}">
        <p14:creationId xmlns:p14="http://schemas.microsoft.com/office/powerpoint/2010/main" val="3857963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876653-6EAF-E0D8-573D-47B3A15FD521}"/>
              </a:ext>
            </a:extLst>
          </p:cNvPr>
          <p:cNvSpPr txBox="1"/>
          <p:nvPr/>
        </p:nvSpPr>
        <p:spPr>
          <a:xfrm>
            <a:off x="10016837" y="6255327"/>
            <a:ext cx="2047009" cy="369332"/>
          </a:xfrm>
          <a:prstGeom prst="rect">
            <a:avLst/>
          </a:prstGeom>
          <a:noFill/>
        </p:spPr>
        <p:txBody>
          <a:bodyPr wrap="square" rtlCol="0">
            <a:spAutoFit/>
          </a:bodyPr>
          <a:lstStyle/>
          <a:p>
            <a:r>
              <a:rPr lang="nb-NO" dirty="0"/>
              <a:t>Foto: Geir Eliassen</a:t>
            </a:r>
          </a:p>
        </p:txBody>
      </p:sp>
    </p:spTree>
    <p:extLst>
      <p:ext uri="{BB962C8B-B14F-4D97-AF65-F5344CB8AC3E}">
        <p14:creationId xmlns:p14="http://schemas.microsoft.com/office/powerpoint/2010/main" val="1266107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erson&#10;&#10;Description automatically generated">
            <a:extLst>
              <a:ext uri="{FF2B5EF4-FFF2-40B4-BE49-F238E27FC236}">
                <a16:creationId xmlns:a16="http://schemas.microsoft.com/office/drawing/2014/main" id="{B5CFD8A7-94CA-4D1F-A112-7166AD09933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7033716" y="856984"/>
            <a:ext cx="4995069" cy="3746302"/>
          </a:xfrm>
        </p:spPr>
      </p:pic>
      <p:pic>
        <p:nvPicPr>
          <p:cNvPr id="6" name="Picture 5" descr="A rope tied to a black net&#10;&#10;Description automatically generated">
            <a:extLst>
              <a:ext uri="{FF2B5EF4-FFF2-40B4-BE49-F238E27FC236}">
                <a16:creationId xmlns:a16="http://schemas.microsoft.com/office/drawing/2014/main" id="{80E7DA7C-EBCD-A5C3-6C57-FC4306CCC1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374" y="232600"/>
            <a:ext cx="6334753" cy="6334753"/>
          </a:xfrm>
          <a:prstGeom prst="rect">
            <a:avLst/>
          </a:prstGeom>
        </p:spPr>
      </p:pic>
      <p:pic>
        <p:nvPicPr>
          <p:cNvPr id="12" name="Picture 11" descr="A red rectangular sign with white text&#10;&#10;Description automatically generated">
            <a:extLst>
              <a:ext uri="{FF2B5EF4-FFF2-40B4-BE49-F238E27FC236}">
                <a16:creationId xmlns:a16="http://schemas.microsoft.com/office/drawing/2014/main" id="{2FEE2AB3-D536-AB9A-E95F-98A5043755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58098" y="5281281"/>
            <a:ext cx="3746303" cy="1287109"/>
          </a:xfrm>
          <a:prstGeom prst="rect">
            <a:avLst/>
          </a:prstGeom>
        </p:spPr>
      </p:pic>
    </p:spTree>
    <p:extLst>
      <p:ext uri="{BB962C8B-B14F-4D97-AF65-F5344CB8AC3E}">
        <p14:creationId xmlns:p14="http://schemas.microsoft.com/office/powerpoint/2010/main" val="3146645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rochure of a fish trap&#10;&#10;Description automatically generated">
            <a:extLst>
              <a:ext uri="{FF2B5EF4-FFF2-40B4-BE49-F238E27FC236}">
                <a16:creationId xmlns:a16="http://schemas.microsoft.com/office/drawing/2014/main" id="{1632E3C8-1F6F-32E4-9CB3-40AE5760A4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1ED8DC9-29C4-A326-D1EE-A1CBCCBEC589}"/>
              </a:ext>
            </a:extLst>
          </p:cNvPr>
          <p:cNvSpPr txBox="1"/>
          <p:nvPr/>
        </p:nvSpPr>
        <p:spPr>
          <a:xfrm>
            <a:off x="8658508" y="458643"/>
            <a:ext cx="3077508"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mj-lt"/>
                <a:ea typeface="+mj-ea"/>
                <a:cs typeface="+mj-cs"/>
              </a:rPr>
              <a:t>Teinevett.no</a:t>
            </a:r>
          </a:p>
        </p:txBody>
      </p:sp>
    </p:spTree>
    <p:extLst>
      <p:ext uri="{BB962C8B-B14F-4D97-AF65-F5344CB8AC3E}">
        <p14:creationId xmlns:p14="http://schemas.microsoft.com/office/powerpoint/2010/main" val="2012289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42256-16C3-0646-E0E3-2C406EA49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62902" y="1342140"/>
            <a:ext cx="3062920" cy="2871101"/>
          </a:xfrm>
          <a:prstGeom prst="rect">
            <a:avLst/>
          </a:prstGeom>
        </p:spPr>
      </p:pic>
      <p:pic>
        <p:nvPicPr>
          <p:cNvPr id="7" name="Picture 6" descr="A picture containing outdoor object&#10;&#10;Description automatically generated">
            <a:extLst>
              <a:ext uri="{FF2B5EF4-FFF2-40B4-BE49-F238E27FC236}">
                <a16:creationId xmlns:a16="http://schemas.microsoft.com/office/drawing/2014/main" id="{C6541BCF-C4A4-EB5D-A78F-9194BE30FE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80413" y="1975144"/>
            <a:ext cx="3550596" cy="2981684"/>
          </a:xfrm>
          <a:prstGeom prst="rect">
            <a:avLst/>
          </a:prstGeom>
        </p:spPr>
      </p:pic>
      <p:pic>
        <p:nvPicPr>
          <p:cNvPr id="9" name="Picture 8" descr="A picture containing outdoor, yellow&#10;&#10;Description automatically generated">
            <a:extLst>
              <a:ext uri="{FF2B5EF4-FFF2-40B4-BE49-F238E27FC236}">
                <a16:creationId xmlns:a16="http://schemas.microsoft.com/office/drawing/2014/main" id="{B4FBA8B8-573F-D0ED-D9EB-2036926CC8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19884" y="1352148"/>
            <a:ext cx="3015040" cy="2871102"/>
          </a:xfrm>
          <a:prstGeom prst="rect">
            <a:avLst/>
          </a:prstGeom>
        </p:spPr>
      </p:pic>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FE26CBB2-6CEE-C466-55AB-53C61C4126B6}"/>
                  </a:ext>
                </a:extLst>
              </p14:cNvPr>
              <p14:cNvContentPartPr/>
              <p14:nvPr/>
            </p14:nvContentPartPr>
            <p14:xfrm>
              <a:off x="4825506" y="3355762"/>
              <a:ext cx="1578960" cy="606240"/>
            </p14:xfrm>
          </p:contentPart>
        </mc:Choice>
        <mc:Fallback xmlns="">
          <p:pic>
            <p:nvPicPr>
              <p:cNvPr id="10" name="Ink 9">
                <a:extLst>
                  <a:ext uri="{FF2B5EF4-FFF2-40B4-BE49-F238E27FC236}">
                    <a16:creationId xmlns:a16="http://schemas.microsoft.com/office/drawing/2014/main" id="{FE26CBB2-6CEE-C466-55AB-53C61C4126B6}"/>
                  </a:ext>
                </a:extLst>
              </p:cNvPr>
              <p:cNvPicPr/>
              <p:nvPr/>
            </p:nvPicPr>
            <p:blipFill>
              <a:blip r:embed="rId7"/>
              <a:stretch>
                <a:fillRect/>
              </a:stretch>
            </p:blipFill>
            <p:spPr>
              <a:xfrm>
                <a:off x="4762506" y="3293122"/>
                <a:ext cx="1704600" cy="731880"/>
              </a:xfrm>
              <a:prstGeom prst="rect">
                <a:avLst/>
              </a:prstGeom>
            </p:spPr>
          </p:pic>
        </mc:Fallback>
      </mc:AlternateContent>
      <p:pic>
        <p:nvPicPr>
          <p:cNvPr id="13" name="Picture 12" descr="A picture containing food, orange, cup, bowl&#10;&#10;Description automatically generated">
            <a:extLst>
              <a:ext uri="{FF2B5EF4-FFF2-40B4-BE49-F238E27FC236}">
                <a16:creationId xmlns:a16="http://schemas.microsoft.com/office/drawing/2014/main" id="{46375C04-CE64-EAF4-5E10-2FF70E0E71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62902" y="4414305"/>
            <a:ext cx="2981685" cy="2236264"/>
          </a:xfrm>
          <a:prstGeom prst="rect">
            <a:avLst/>
          </a:prstGeom>
        </p:spPr>
      </p:pic>
      <p:pic>
        <p:nvPicPr>
          <p:cNvPr id="15" name="Picture 14">
            <a:extLst>
              <a:ext uri="{FF2B5EF4-FFF2-40B4-BE49-F238E27FC236}">
                <a16:creationId xmlns:a16="http://schemas.microsoft.com/office/drawing/2014/main" id="{5EA084FB-36AF-7B97-3557-134D519863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19884" y="4410551"/>
            <a:ext cx="2986444" cy="2239833"/>
          </a:xfrm>
          <a:prstGeom prst="rect">
            <a:avLst/>
          </a:prstGeom>
        </p:spPr>
      </p:pic>
      <p:pic>
        <p:nvPicPr>
          <p:cNvPr id="17" name="Picture 16">
            <a:extLst>
              <a:ext uri="{FF2B5EF4-FFF2-40B4-BE49-F238E27FC236}">
                <a16:creationId xmlns:a16="http://schemas.microsoft.com/office/drawing/2014/main" id="{12BE730C-5024-7C19-5E34-38183F64C435}"/>
              </a:ext>
            </a:extLst>
          </p:cNvPr>
          <p:cNvPicPr>
            <a:picLocks noChangeAspect="1"/>
          </p:cNvPicPr>
          <p:nvPr/>
        </p:nvPicPr>
        <p:blipFill>
          <a:blip r:embed="rId10"/>
          <a:stretch>
            <a:fillRect/>
          </a:stretch>
        </p:blipFill>
        <p:spPr>
          <a:xfrm>
            <a:off x="3408417" y="2122496"/>
            <a:ext cx="4192622" cy="2613008"/>
          </a:xfrm>
          <a:prstGeom prst="rect">
            <a:avLst/>
          </a:prstGeom>
        </p:spPr>
      </p:pic>
      <p:sp>
        <p:nvSpPr>
          <p:cNvPr id="4" name="Title 3">
            <a:extLst>
              <a:ext uri="{FF2B5EF4-FFF2-40B4-BE49-F238E27FC236}">
                <a16:creationId xmlns:a16="http://schemas.microsoft.com/office/drawing/2014/main" id="{4B15F5FC-1305-A96A-1024-DFE2EA467156}"/>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341456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4F66-1D0F-9B25-55F4-38AEB8E226FF}"/>
              </a:ext>
            </a:extLst>
          </p:cNvPr>
          <p:cNvSpPr txBox="1">
            <a:spLocks/>
          </p:cNvSpPr>
          <p:nvPr/>
        </p:nvSpPr>
        <p:spPr>
          <a:xfrm>
            <a:off x="495855" y="424761"/>
            <a:ext cx="1009044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nb-NO" sz="3000" dirty="0" err="1">
                <a:latin typeface="+mn-lt"/>
              </a:rPr>
              <a:t>Rapporter</a:t>
            </a:r>
            <a:r>
              <a:rPr lang="en-GB" altLang="nb-NO" sz="3000" dirty="0">
                <a:latin typeface="+mn-lt"/>
              </a:rPr>
              <a:t> </a:t>
            </a:r>
            <a:r>
              <a:rPr lang="en-GB" altLang="nb-NO" sz="3000" dirty="0" err="1">
                <a:latin typeface="+mn-lt"/>
              </a:rPr>
              <a:t>fra</a:t>
            </a:r>
            <a:r>
              <a:rPr lang="en-GB" altLang="nb-NO" sz="3000" dirty="0">
                <a:latin typeface="+mn-lt"/>
              </a:rPr>
              <a:t> </a:t>
            </a:r>
            <a:r>
              <a:rPr lang="en-GB" altLang="nb-NO" sz="3000" dirty="0" err="1">
                <a:latin typeface="+mn-lt"/>
              </a:rPr>
              <a:t>Havforskningsinstituttet</a:t>
            </a:r>
            <a:r>
              <a:rPr lang="en-GB" altLang="nb-NO" sz="3000" dirty="0">
                <a:latin typeface="+mn-lt"/>
              </a:rPr>
              <a:t> for </a:t>
            </a:r>
            <a:r>
              <a:rPr lang="en-GB" altLang="nb-NO" sz="3000" dirty="0" err="1">
                <a:latin typeface="+mn-lt"/>
              </a:rPr>
              <a:t>videre</a:t>
            </a:r>
            <a:r>
              <a:rPr lang="en-GB" altLang="nb-NO" sz="3000" dirty="0">
                <a:latin typeface="+mn-lt"/>
              </a:rPr>
              <a:t> </a:t>
            </a:r>
            <a:r>
              <a:rPr lang="en-GB" altLang="nb-NO" sz="3000" dirty="0" err="1">
                <a:latin typeface="+mn-lt"/>
              </a:rPr>
              <a:t>lesning</a:t>
            </a:r>
            <a:r>
              <a:rPr lang="en-GB" altLang="nb-NO" sz="3000" dirty="0">
                <a:latin typeface="+mn-lt"/>
              </a:rPr>
              <a:t>:</a:t>
            </a:r>
          </a:p>
        </p:txBody>
      </p:sp>
      <p:pic>
        <p:nvPicPr>
          <p:cNvPr id="4" name="Picture 3">
            <a:extLst>
              <a:ext uri="{FF2B5EF4-FFF2-40B4-BE49-F238E27FC236}">
                <a16:creationId xmlns:a16="http://schemas.microsoft.com/office/drawing/2014/main" id="{108B0049-3230-FB0F-C684-128F4673D4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841" y="3804285"/>
            <a:ext cx="1676461" cy="1676461"/>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2BF39C7-BE9A-A5D6-8554-8C7ADCBD2F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49045" y="1334976"/>
            <a:ext cx="3610253" cy="5098263"/>
          </a:xfrm>
          <a:prstGeom prst="rect">
            <a:avLst/>
          </a:prstGeom>
        </p:spPr>
      </p:pic>
      <p:pic>
        <p:nvPicPr>
          <p:cNvPr id="5" name="Picture 4" descr="Text&#10;&#10;Description automatically generated">
            <a:extLst>
              <a:ext uri="{FF2B5EF4-FFF2-40B4-BE49-F238E27FC236}">
                <a16:creationId xmlns:a16="http://schemas.microsoft.com/office/drawing/2014/main" id="{D6314870-8109-5EC6-31A6-B293232FD1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255" y="2328078"/>
            <a:ext cx="2476580" cy="1100922"/>
          </a:xfrm>
          <a:prstGeom prst="rect">
            <a:avLst/>
          </a:prstGeom>
        </p:spPr>
      </p:pic>
      <p:pic>
        <p:nvPicPr>
          <p:cNvPr id="7" name="Picture 6" descr="A cover of a magazine&#10;&#10;Description automatically generated">
            <a:extLst>
              <a:ext uri="{FF2B5EF4-FFF2-40B4-BE49-F238E27FC236}">
                <a16:creationId xmlns:a16="http://schemas.microsoft.com/office/drawing/2014/main" id="{7A1A64EF-3E85-9F4D-C9DD-3C26168662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7230" y="1334977"/>
            <a:ext cx="3565133" cy="5057646"/>
          </a:xfrm>
          <a:prstGeom prst="rect">
            <a:avLst/>
          </a:prstGeom>
        </p:spPr>
      </p:pic>
      <p:sp>
        <p:nvSpPr>
          <p:cNvPr id="9" name="TextBox 8">
            <a:extLst>
              <a:ext uri="{FF2B5EF4-FFF2-40B4-BE49-F238E27FC236}">
                <a16:creationId xmlns:a16="http://schemas.microsoft.com/office/drawing/2014/main" id="{7A17523B-CB36-93DB-F49A-E4DC153D754C}"/>
              </a:ext>
            </a:extLst>
          </p:cNvPr>
          <p:cNvSpPr txBox="1"/>
          <p:nvPr/>
        </p:nvSpPr>
        <p:spPr>
          <a:xfrm>
            <a:off x="393255" y="5856031"/>
            <a:ext cx="2722463" cy="369332"/>
          </a:xfrm>
          <a:prstGeom prst="rect">
            <a:avLst/>
          </a:prstGeom>
          <a:noFill/>
        </p:spPr>
        <p:txBody>
          <a:bodyPr wrap="square" rtlCol="0">
            <a:spAutoFit/>
          </a:bodyPr>
          <a:lstStyle/>
          <a:p>
            <a:r>
              <a:rPr lang="nb-NO" b="1" dirty="0"/>
              <a:t>Kontakt: susanna.t@hi.no</a:t>
            </a:r>
          </a:p>
        </p:txBody>
      </p:sp>
    </p:spTree>
    <p:extLst>
      <p:ext uri="{BB962C8B-B14F-4D97-AF65-F5344CB8AC3E}">
        <p14:creationId xmlns:p14="http://schemas.microsoft.com/office/powerpoint/2010/main" val="53606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66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4AB87-BC86-B0E6-2707-0217FCCBA5AB}"/>
              </a:ext>
            </a:extLst>
          </p:cNvPr>
          <p:cNvSpPr>
            <a:spLocks noGrp="1"/>
          </p:cNvSpPr>
          <p:nvPr>
            <p:ph type="title"/>
          </p:nvPr>
        </p:nvSpPr>
        <p:spPr/>
        <p:txBody>
          <a:bodyPr/>
          <a:lstStyle/>
          <a:p>
            <a:endParaRPr lang="nb-NO"/>
          </a:p>
        </p:txBody>
      </p:sp>
      <p:pic>
        <p:nvPicPr>
          <p:cNvPr id="4" name="Picture 3" descr="A picture containing outdoor, person&#10;&#10;Description automatically generated">
            <a:extLst>
              <a:ext uri="{FF2B5EF4-FFF2-40B4-BE49-F238E27FC236}">
                <a16:creationId xmlns:a16="http://schemas.microsoft.com/office/drawing/2014/main" id="{8377617A-F0B6-9CB8-7785-2023941B29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934524" y="683093"/>
            <a:ext cx="3707531" cy="2780649"/>
          </a:xfrm>
          <a:prstGeom prst="rect">
            <a:avLst/>
          </a:prstGeom>
        </p:spPr>
      </p:pic>
      <p:pic>
        <p:nvPicPr>
          <p:cNvPr id="5" name="Picture 4" descr="A person holding a net on a boat&#10;&#10;Description automatically generated">
            <a:extLst>
              <a:ext uri="{FF2B5EF4-FFF2-40B4-BE49-F238E27FC236}">
                <a16:creationId xmlns:a16="http://schemas.microsoft.com/office/drawing/2014/main" id="{9B0E9DAD-9E1E-1E7C-0322-C4765CDEFC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3319" y="219652"/>
            <a:ext cx="2931926" cy="3531467"/>
          </a:xfrm>
          <a:prstGeom prst="rect">
            <a:avLst/>
          </a:prstGeom>
        </p:spPr>
      </p:pic>
      <p:pic>
        <p:nvPicPr>
          <p:cNvPr id="6" name="Content Placeholder 5" descr="A person in an orange vest on a boat with fishing nets&#10;&#10;Description automatically generated">
            <a:extLst>
              <a:ext uri="{FF2B5EF4-FFF2-40B4-BE49-F238E27FC236}">
                <a16:creationId xmlns:a16="http://schemas.microsoft.com/office/drawing/2014/main" id="{DFAECAD2-400F-02AE-CFCA-0EE9A8C5D959}"/>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8031334" y="219652"/>
            <a:ext cx="3478995" cy="3707532"/>
          </a:xfrm>
          <a:prstGeom prst="rect">
            <a:avLst/>
          </a:prstGeom>
        </p:spPr>
      </p:pic>
      <p:pic>
        <p:nvPicPr>
          <p:cNvPr id="8" name="Picture 7" descr="A person holding a net with a fish in it&#10;&#10;Description automatically generated">
            <a:extLst>
              <a:ext uri="{FF2B5EF4-FFF2-40B4-BE49-F238E27FC236}">
                <a16:creationId xmlns:a16="http://schemas.microsoft.com/office/drawing/2014/main" id="{FE379DF6-6FE9-2E32-0E99-2C772276D4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64383" y="3429000"/>
            <a:ext cx="4384963" cy="3288722"/>
          </a:xfrm>
          <a:prstGeom prst="rect">
            <a:avLst/>
          </a:prstGeom>
        </p:spPr>
      </p:pic>
      <p:pic>
        <p:nvPicPr>
          <p:cNvPr id="10" name="Picture 9" descr="A person sitting on a boat with a crab trap&#10;&#10;Description automatically generated">
            <a:extLst>
              <a:ext uri="{FF2B5EF4-FFF2-40B4-BE49-F238E27FC236}">
                <a16:creationId xmlns:a16="http://schemas.microsoft.com/office/drawing/2014/main" id="{63006746-FF8D-928F-0C55-B399FF439A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9245" y="3429000"/>
            <a:ext cx="4384963" cy="3288722"/>
          </a:xfrm>
          <a:prstGeom prst="rect">
            <a:avLst/>
          </a:prstGeom>
        </p:spPr>
      </p:pic>
    </p:spTree>
    <p:extLst>
      <p:ext uri="{BB962C8B-B14F-4D97-AF65-F5344CB8AC3E}">
        <p14:creationId xmlns:p14="http://schemas.microsoft.com/office/powerpoint/2010/main" val="89292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02EA-C0D3-AA23-2361-883FFAF78A0D}"/>
              </a:ext>
            </a:extLst>
          </p:cNvPr>
          <p:cNvSpPr>
            <a:spLocks noGrp="1"/>
          </p:cNvSpPr>
          <p:nvPr>
            <p:ph type="title"/>
          </p:nvPr>
        </p:nvSpPr>
        <p:spPr/>
        <p:txBody>
          <a:bodyPr>
            <a:normAutofit/>
          </a:bodyPr>
          <a:lstStyle/>
          <a:p>
            <a:r>
              <a:rPr lang="nb-NO" sz="3400" dirty="0"/>
              <a:t>Noen raske fakta om spøkelsesfiske i Norge (kystnært)</a:t>
            </a:r>
          </a:p>
        </p:txBody>
      </p:sp>
      <p:sp>
        <p:nvSpPr>
          <p:cNvPr id="3" name="Content Placeholder 2">
            <a:extLst>
              <a:ext uri="{FF2B5EF4-FFF2-40B4-BE49-F238E27FC236}">
                <a16:creationId xmlns:a16="http://schemas.microsoft.com/office/drawing/2014/main" id="{05EE6ED0-8E69-5A58-1B5A-FFDB32BE865E}"/>
              </a:ext>
            </a:extLst>
          </p:cNvPr>
          <p:cNvSpPr>
            <a:spLocks noGrp="1"/>
          </p:cNvSpPr>
          <p:nvPr>
            <p:ph idx="1"/>
          </p:nvPr>
        </p:nvSpPr>
        <p:spPr/>
        <p:txBody>
          <a:bodyPr>
            <a:normAutofit/>
          </a:bodyPr>
          <a:lstStyle/>
          <a:p>
            <a:pPr>
              <a:lnSpc>
                <a:spcPct val="150000"/>
              </a:lnSpc>
            </a:pPr>
            <a:r>
              <a:rPr lang="nb-NO" sz="2400" dirty="0"/>
              <a:t>Det mistes </a:t>
            </a:r>
            <a:r>
              <a:rPr lang="nb-NO" sz="2400" dirty="0" err="1"/>
              <a:t>ca</a:t>
            </a:r>
            <a:r>
              <a:rPr lang="nb-NO" sz="2400" dirty="0"/>
              <a:t> 15.000 teiner bare i hummerfisket hvert år (Tall fra 2017).</a:t>
            </a:r>
          </a:p>
          <a:p>
            <a:pPr>
              <a:lnSpc>
                <a:spcPct val="150000"/>
              </a:lnSpc>
            </a:pPr>
            <a:r>
              <a:rPr lang="nb-NO" sz="2400" dirty="0"/>
              <a:t>Teiner utgjør 80 % av tapte fiskeredskaper, resten er garn og ruser.</a:t>
            </a:r>
          </a:p>
          <a:p>
            <a:pPr>
              <a:lnSpc>
                <a:spcPct val="150000"/>
              </a:lnSpc>
            </a:pPr>
            <a:r>
              <a:rPr lang="nb-NO" sz="2400" dirty="0"/>
              <a:t>Mesteparten av teinene (</a:t>
            </a:r>
            <a:r>
              <a:rPr lang="nb-NO" sz="2400" dirty="0" err="1"/>
              <a:t>ca</a:t>
            </a:r>
            <a:r>
              <a:rPr lang="nb-NO" sz="2400" dirty="0"/>
              <a:t> 80 %) mistes i fritidsfisket.</a:t>
            </a:r>
          </a:p>
          <a:p>
            <a:pPr>
              <a:lnSpc>
                <a:spcPct val="100000"/>
              </a:lnSpc>
            </a:pPr>
            <a:r>
              <a:rPr lang="nb-NO" sz="2400" dirty="0"/>
              <a:t>Det er nå påbudt med </a:t>
            </a:r>
            <a:r>
              <a:rPr lang="nb-NO" sz="2400" dirty="0" err="1"/>
              <a:t>råtentråd</a:t>
            </a:r>
            <a:r>
              <a:rPr lang="nb-NO" sz="2400" dirty="0"/>
              <a:t> i alle teiner – en tråd av bomull som råtner etter </a:t>
            </a:r>
            <a:r>
              <a:rPr lang="nb-NO" sz="2400" dirty="0" err="1"/>
              <a:t>ca</a:t>
            </a:r>
            <a:r>
              <a:rPr lang="nb-NO" sz="2400" dirty="0"/>
              <a:t> 4-5 måneder og dermed forhindrer videre spøkelsesfiske.</a:t>
            </a:r>
          </a:p>
          <a:p>
            <a:endParaRPr lang="nb-NO" sz="2400" dirty="0"/>
          </a:p>
        </p:txBody>
      </p:sp>
    </p:spTree>
    <p:extLst>
      <p:ext uri="{BB962C8B-B14F-4D97-AF65-F5344CB8AC3E}">
        <p14:creationId xmlns:p14="http://schemas.microsoft.com/office/powerpoint/2010/main" val="3497401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a machine on a yellow grate&#10;&#10;Description automatically generated">
            <a:extLst>
              <a:ext uri="{FF2B5EF4-FFF2-40B4-BE49-F238E27FC236}">
                <a16:creationId xmlns:a16="http://schemas.microsoft.com/office/drawing/2014/main" id="{7DD90DD0-ED0E-C56B-DB8D-8E92160AAA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1" y="190"/>
            <a:ext cx="8128855" cy="5291194"/>
          </a:xfrm>
          <a:prstGeom prst="rect">
            <a:avLst/>
          </a:prstGeom>
        </p:spPr>
      </p:pic>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14D89-3388-A681-79A3-4BB588C3B592}"/>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dirty="0">
                <a:solidFill>
                  <a:srgbClr val="FFFFFF"/>
                </a:solidFill>
                <a:latin typeface="+mj-lt"/>
                <a:ea typeface="+mj-ea"/>
                <a:cs typeface="+mj-cs"/>
              </a:rPr>
              <a:t>ROV - </a:t>
            </a:r>
            <a:r>
              <a:rPr lang="en-US" sz="4000" kern="1200" dirty="0" err="1">
                <a:solidFill>
                  <a:srgbClr val="FFFFFF"/>
                </a:solidFill>
                <a:latin typeface="+mj-lt"/>
                <a:ea typeface="+mj-ea"/>
                <a:cs typeface="+mj-cs"/>
              </a:rPr>
              <a:t>Undervannsdrone</a:t>
            </a:r>
            <a:endParaRPr lang="en-US" sz="4000"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ey machine on the pavement&#10;&#10;Description automatically generated">
            <a:extLst>
              <a:ext uri="{FF2B5EF4-FFF2-40B4-BE49-F238E27FC236}">
                <a16:creationId xmlns:a16="http://schemas.microsoft.com/office/drawing/2014/main" id="{A107C097-0388-FA38-D586-3DEA239B73ED}"/>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rot="5400000">
            <a:off x="7514735" y="614121"/>
            <a:ext cx="5291384" cy="4063143"/>
          </a:xfrm>
          <a:prstGeom prst="rect">
            <a:avLst/>
          </a:prstGeom>
        </p:spPr>
      </p:pic>
    </p:spTree>
    <p:extLst>
      <p:ext uri="{BB962C8B-B14F-4D97-AF65-F5344CB8AC3E}">
        <p14:creationId xmlns:p14="http://schemas.microsoft.com/office/powerpoint/2010/main" val="128654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hand holding a small device with a green screen&#10;&#10;Description automatically generated">
            <a:extLst>
              <a:ext uri="{FF2B5EF4-FFF2-40B4-BE49-F238E27FC236}">
                <a16:creationId xmlns:a16="http://schemas.microsoft.com/office/drawing/2014/main" id="{CA940B5B-A57A-DC8E-126F-F65A0432CD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36462" y="-18185"/>
            <a:ext cx="6355538" cy="5918763"/>
          </a:xfrm>
          <a:prstGeom prst="rect">
            <a:avLst/>
          </a:prstGeom>
        </p:spPr>
      </p:pic>
      <p:sp>
        <p:nvSpPr>
          <p:cNvPr id="2" name="Title 1">
            <a:extLst>
              <a:ext uri="{FF2B5EF4-FFF2-40B4-BE49-F238E27FC236}">
                <a16:creationId xmlns:a16="http://schemas.microsoft.com/office/drawing/2014/main" id="{5E134D5C-DE02-7A76-1012-F03EEF1977F0}"/>
              </a:ext>
            </a:extLst>
          </p:cNvPr>
          <p:cNvSpPr>
            <a:spLocks noGrp="1"/>
          </p:cNvSpPr>
          <p:nvPr>
            <p:ph type="title"/>
          </p:nvPr>
        </p:nvSpPr>
        <p:spPr/>
        <p:txBody>
          <a:bodyPr/>
          <a:lstStyle/>
          <a:p>
            <a:endParaRPr lang="nb-NO" dirty="0"/>
          </a:p>
        </p:txBody>
      </p:sp>
      <p:pic>
        <p:nvPicPr>
          <p:cNvPr id="5" name="Content Placeholder 4" descr="A person using a device&#10;&#10;Description automatically generated">
            <a:extLst>
              <a:ext uri="{FF2B5EF4-FFF2-40B4-BE49-F238E27FC236}">
                <a16:creationId xmlns:a16="http://schemas.microsoft.com/office/drawing/2014/main" id="{557F154B-5544-C886-A354-7C4E6A8021A7}"/>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0" y="-18184"/>
            <a:ext cx="5876277" cy="5918762"/>
          </a:xfrm>
        </p:spPr>
      </p:pic>
    </p:spTree>
    <p:extLst>
      <p:ext uri="{BB962C8B-B14F-4D97-AF65-F5344CB8AC3E}">
        <p14:creationId xmlns:p14="http://schemas.microsoft.com/office/powerpoint/2010/main" val="43486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81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7C74-C7FF-61EA-8E2B-AB5AA7D4F399}"/>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0AB52269-46F2-B226-4176-84250D48ADD0}"/>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3707731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descr="A fishing net in the water&#10;&#10;Description automatically generated">
            <a:extLst>
              <a:ext uri="{FF2B5EF4-FFF2-40B4-BE49-F238E27FC236}">
                <a16:creationId xmlns:a16="http://schemas.microsoft.com/office/drawing/2014/main" id="{4B98F1F4-D2CD-B76D-9C08-C7B9E27032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7644" y="0"/>
            <a:ext cx="7824356" cy="6858000"/>
          </a:xfrm>
          <a:prstGeom prst="rect">
            <a:avLst/>
          </a:prstGeom>
        </p:spPr>
      </p:pic>
      <p:pic>
        <p:nvPicPr>
          <p:cNvPr id="5" name="Content Placeholder 4" descr="A person in an orange vest on a boat with fishing nets&#10;&#10;Description automatically generated">
            <a:extLst>
              <a:ext uri="{FF2B5EF4-FFF2-40B4-BE49-F238E27FC236}">
                <a16:creationId xmlns:a16="http://schemas.microsoft.com/office/drawing/2014/main" id="{E8195347-7F95-1F54-224C-0716561FD349}"/>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1" y="-41565"/>
            <a:ext cx="5174673" cy="6899565"/>
          </a:xfrm>
        </p:spPr>
      </p:pic>
    </p:spTree>
    <p:extLst>
      <p:ext uri="{BB962C8B-B14F-4D97-AF65-F5344CB8AC3E}">
        <p14:creationId xmlns:p14="http://schemas.microsoft.com/office/powerpoint/2010/main" val="409442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16602</TotalTime>
  <Words>1281</Words>
  <Application>Microsoft Office PowerPoint</Application>
  <PresentationFormat>Widescreen</PresentationFormat>
  <Paragraphs>74</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ArialMT</vt:lpstr>
      <vt:lpstr>Calibri</vt:lpstr>
      <vt:lpstr>Calibri Light</vt:lpstr>
      <vt:lpstr>Cambria</vt:lpstr>
      <vt:lpstr>Charis SIL</vt:lpstr>
      <vt:lpstr>Office Theme</vt:lpstr>
      <vt:lpstr>      Kampen mot spøkelsesfiske    </vt:lpstr>
      <vt:lpstr>PowerPoint Presentation</vt:lpstr>
      <vt:lpstr>PowerPoint Presentation</vt:lpstr>
      <vt:lpstr>Noen raske fakta om spøkelsesfiske i Norge (kystnært)</vt:lpstr>
      <vt:lpstr>ROV - Undervannsdrone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Beregning: 10.000 redskaper i Raet Nasjonalpark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Kampen mot spøkelsesfiske</dc:title>
  <dc:creator>Thorbjørnsen Susanna Huneide</dc:creator>
  <cp:lastModifiedBy>Svensen, Hege Iren</cp:lastModifiedBy>
  <cp:revision>141</cp:revision>
  <dcterms:created xsi:type="dcterms:W3CDTF">2021-08-16T08:57:37Z</dcterms:created>
  <dcterms:modified xsi:type="dcterms:W3CDTF">2024-12-03T09:37:48Z</dcterms:modified>
</cp:coreProperties>
</file>